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embeddings/Microsoft_Excel_Worksheet.xlsx" ContentType="application/vnd.openxmlformats-officedocument.spreadsheetml.sheet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embeddings/Microsoft_Excel_Worksheet1.xlsx" ContentType="application/vnd.openxmlformats-officedocument.spreadsheetml.sheet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embeddings/Microsoft_Excel_Worksheet2.xlsx" ContentType="application/vnd.openxmlformats-officedocument.spreadsheetml.sheet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embeddings/Microsoft_Excel_Worksheet3.xlsx" ContentType="application/vnd.openxmlformats-officedocument.spreadsheetml.sheet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embeddings/Microsoft_Excel_Worksheet4.xlsx" ContentType="application/vnd.openxmlformats-officedocument.spreadsheetml.sheet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embeddings/Microsoft_Excel_Worksheet5.xlsx" ContentType="application/vnd.openxmlformats-officedocument.spreadsheetml.sheet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embeddings/Microsoft_Excel_Worksheet6.xlsx" ContentType="application/vnd.openxmlformats-officedocument.spreadsheetml.sheet"/>
  <Override PartName="/ppt/notesSlides/notesSlide9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embeddings/Microsoft_Excel_Worksheet7.xlsx" ContentType="application/vnd.openxmlformats-officedocument.spreadsheetml.sheet"/>
  <Override PartName="/ppt/charts/chart10.xml" ContentType="application/vnd.openxmlformats-officedocument.drawingml.chart+xml"/>
  <Override PartName="/ppt/embeddings/Microsoft_Excel_Worksheet8.xlsx" ContentType="application/vnd.openxmlformats-officedocument.spreadsheetml.sheet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embeddings/Microsoft_Excel_Worksheet9.xlsx" ContentType="application/vnd.openxmlformats-officedocument.spreadsheetml.sheet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embeddings/Microsoft_Excel_Worksheet10.xlsx" ContentType="application/vnd.openxmlformats-officedocument.spreadsheetml.sheet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3.xml" ContentType="application/vnd.openxmlformats-officedocument.drawingml.chart+xml"/>
  <Override PartName="/ppt/notesSlides/notesSlide16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6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embeddings/Microsoft_Excel_Worksheet11.xlsx" ContentType="application/vnd.openxmlformats-officedocument.spreadsheetml.sheet"/>
  <Override PartName="/ppt/charts/chart17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embeddings/Microsoft_Excel_Worksheet12.xlsx" ContentType="application/vnd.openxmlformats-officedocument.spreadsheetml.sheet"/>
  <Override PartName="/ppt/charts/chart18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embeddings/Microsoft_Excel_Worksheet13.xlsx" ContentType="application/vnd.openxmlformats-officedocument.spreadsheetml.sheet"/>
  <Override PartName="/ppt/charts/chart19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embeddings/Microsoft_Excel_Worksheet14.xlsx" ContentType="application/vnd.openxmlformats-officedocument.spreadsheetml.sheet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366" r:id="rId3"/>
    <p:sldId id="367" r:id="rId4"/>
    <p:sldId id="458" r:id="rId5"/>
    <p:sldId id="433" r:id="rId6"/>
    <p:sldId id="434" r:id="rId7"/>
    <p:sldId id="455" r:id="rId8"/>
    <p:sldId id="440" r:id="rId9"/>
    <p:sldId id="464" r:id="rId10"/>
    <p:sldId id="465" r:id="rId11"/>
    <p:sldId id="459" r:id="rId12"/>
    <p:sldId id="428" r:id="rId13"/>
    <p:sldId id="430" r:id="rId14"/>
    <p:sldId id="446" r:id="rId15"/>
    <p:sldId id="460" r:id="rId16"/>
    <p:sldId id="461" r:id="rId17"/>
    <p:sldId id="466" r:id="rId18"/>
    <p:sldId id="396" r:id="rId19"/>
    <p:sldId id="397" r:id="rId20"/>
    <p:sldId id="463" r:id="rId21"/>
    <p:sldId id="408" r:id="rId22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618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03BD"/>
    <a:srgbClr val="0099CC"/>
    <a:srgbClr val="66FFCC"/>
    <a:srgbClr val="0059A2"/>
    <a:srgbClr val="FF7C80"/>
    <a:srgbClr val="0066FF"/>
    <a:srgbClr val="00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11" autoAdjust="0"/>
    <p:restoredTop sz="95513" autoAdjust="0"/>
  </p:normalViewPr>
  <p:slideViewPr>
    <p:cSldViewPr>
      <p:cViewPr varScale="1">
        <p:scale>
          <a:sx n="104" d="100"/>
          <a:sy n="104" d="100"/>
        </p:scale>
        <p:origin x="1656" y="114"/>
      </p:cViewPr>
      <p:guideLst>
        <p:guide orient="horz" pos="2160"/>
        <p:guide orient="horz" pos="61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998" y="-96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%23%20&#51473;&#44592;%20&#54872;&#44221;&#48516;&#49437;-&#49885;&#54408;&#49884;&#51109;&#44508;&#47784;%20&#46321;(UP%2023.12.05)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%23%20&#51473;&#44592;%20&#54872;&#44221;&#48516;&#49437;-&#49885;&#54408;&#49884;&#51109;&#44508;&#47784;%20&#46321;(UP%2023.12.05)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%23%20&#51473;&#44592;%20&#54872;&#44221;&#48516;&#49437;-&#49885;&#54408;&#49884;&#51109;&#44508;&#47784;%20&#46321;(UP%2023.12.05)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112413622186925"/>
          <c:y val="2.9284996848703886E-2"/>
          <c:w val="0.62623081137172609"/>
          <c:h val="0.7059789665791057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지분율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7B6-4965-9B9A-E871846C0386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7B6-4965-9B9A-E871846C038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A7B6-4965-9B9A-E871846C038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A7B6-4965-9B9A-E871846C0386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A7B6-4965-9B9A-E871846C0386}"/>
              </c:ext>
            </c:extLst>
          </c:dPt>
          <c:dLbls>
            <c:dLbl>
              <c:idx val="0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7B6-4965-9B9A-E871846C0386}"/>
                </c:ext>
              </c:extLst>
            </c:dLbl>
            <c:dLbl>
              <c:idx val="1"/>
              <c:layout>
                <c:manualLayout>
                  <c:x val="8.8184646150427676E-2"/>
                  <c:y val="2.20461615376067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7B6-4965-9B9A-E871846C0386}"/>
                </c:ext>
              </c:extLst>
            </c:dLbl>
            <c:dLbl>
              <c:idx val="2"/>
              <c:layout>
                <c:manualLayout>
                  <c:x val="-4.4092323075213838E-2"/>
                  <c:y val="-1.76369292300856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7B6-4965-9B9A-E871846C0386}"/>
                </c:ext>
              </c:extLst>
            </c:dLbl>
            <c:dLbl>
              <c:idx val="3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7B6-4965-9B9A-E871846C038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(주)하림지주</c:v>
                </c:pt>
                <c:pt idx="1">
                  <c:v>특수관계인</c:v>
                </c:pt>
                <c:pt idx="2">
                  <c:v>자기주식</c:v>
                </c:pt>
                <c:pt idx="3">
                  <c:v>기타 소액주주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0.53369999999999995</c:v>
                </c:pt>
                <c:pt idx="1">
                  <c:v>1.52E-2</c:v>
                </c:pt>
                <c:pt idx="2">
                  <c:v>2.0000000000000001E-4</c:v>
                </c:pt>
                <c:pt idx="3">
                  <c:v>0.41089999999999999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7B6-4965-9B9A-E871846C0386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99070188782443"/>
          <c:y val="0.22687321547824155"/>
          <c:w val="0.23952431211346889"/>
          <c:h val="0.422557215864903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자연실록 농가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 (*)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7233902593534334E-2"/>
          <c:y val="0.12096391189546506"/>
          <c:w val="0.91818666278811978"/>
          <c:h val="0.736324233224835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농가(개)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6.9105021949006796E-3"/>
                  <c:y val="0.1084448517800635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00" b="1" i="0" u="none" strike="noStrike" kern="1200" baseline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761684258066446E-2"/>
                      <c:h val="0.1381145621901614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66E7-47FE-8693-9511769BD4C8}"/>
                </c:ext>
              </c:extLst>
            </c:dLbl>
            <c:dLbl>
              <c:idx val="1"/>
              <c:layout>
                <c:manualLayout>
                  <c:x val="-3.4552510974503237E-3"/>
                  <c:y val="0.1091350887614271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6E7-47FE-8693-9511769BD4C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#,##0_ </c:formatCode>
                <c:ptCount val="5"/>
                <c:pt idx="0">
                  <c:v>94</c:v>
                </c:pt>
                <c:pt idx="1">
                  <c:v>123</c:v>
                </c:pt>
                <c:pt idx="2">
                  <c:v>155</c:v>
                </c:pt>
                <c:pt idx="3">
                  <c:v>196</c:v>
                </c:pt>
                <c:pt idx="4">
                  <c:v>230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D9-42A8-BE18-17E3BA29920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96798895"/>
        <c:axId val="1396807631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비율(%)</c:v>
                </c:pt>
              </c:strCache>
            </c:strRef>
          </c:tx>
          <c:spPr>
            <a:ln w="31750" cap="rnd">
              <a:solidFill>
                <a:schemeClr val="accent2">
                  <a:alpha val="85000"/>
                </a:schemeClr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2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Sheet1!$C$2:$C$6</c:f>
              <c:numCache>
                <c:formatCode>#,##0.0_ ;[Red]\-#,##0.0\ </c:formatCode>
                <c:ptCount val="5"/>
                <c:pt idx="0">
                  <c:v>17.7</c:v>
                </c:pt>
                <c:pt idx="1">
                  <c:v>23.1</c:v>
                </c:pt>
                <c:pt idx="2">
                  <c:v>29.1</c:v>
                </c:pt>
                <c:pt idx="3">
                  <c:v>36.799999999999997</c:v>
                </c:pt>
                <c:pt idx="4">
                  <c:v>43.2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03-4C1E-AA9D-AC945C7FF3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8447727"/>
        <c:axId val="702587039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1"/>
        <c:lblAlgn val="ctr"/>
        <c:lblOffset val="100"/>
        <c:noMultiLvlLbl val="0"/>
      </c:catAx>
      <c:valAx>
        <c:axId val="1396807631"/>
        <c:scaling>
          <c:orientation val="minMax"/>
          <c:max val="280"/>
          <c:min val="50"/>
        </c:scaling>
        <c:delete val="0"/>
        <c:axPos val="l"/>
        <c:numFmt formatCode="#,##0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" b="0" i="0" u="none" strike="noStrike" kern="1200" baseline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798895"/>
        <c:crosses val="autoZero"/>
        <c:crossBetween val="between"/>
      </c:valAx>
      <c:valAx>
        <c:axId val="702587039"/>
        <c:scaling>
          <c:orientation val="minMax"/>
        </c:scaling>
        <c:delete val="0"/>
        <c:axPos val="r"/>
        <c:numFmt formatCode="#,##0.0_ ;[Red]\-#,##0.0\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18447727"/>
        <c:crosses val="max"/>
        <c:crossBetween val="between"/>
      </c:valAx>
      <c:catAx>
        <c:axId val="1218447727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0258703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8.1847729282359828E-3"/>
          <c:y val="9.768338649767927E-2"/>
          <c:w val="0.20344518461787509"/>
          <c:h val="0.2000467779651966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동물복지 농가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 (**)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7233902593534334E-2"/>
          <c:y val="0.15121239244521573"/>
          <c:w val="0.91818666278811978"/>
          <c:h val="0.706075752675085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농가(개)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#,##0_ </c:formatCode>
                <c:ptCount val="5"/>
                <c:pt idx="0">
                  <c:v>35</c:v>
                </c:pt>
                <c:pt idx="1">
                  <c:v>50</c:v>
                </c:pt>
                <c:pt idx="2">
                  <c:v>66</c:v>
                </c:pt>
                <c:pt idx="3">
                  <c:v>76</c:v>
                </c:pt>
                <c:pt idx="4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1F-4F0C-B3A3-D278512AE32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96798895"/>
        <c:axId val="1396807631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비율(%)</c:v>
                </c:pt>
              </c:strCache>
            </c:strRef>
          </c:tx>
          <c:spPr>
            <a:ln w="31750" cap="rnd">
              <a:solidFill>
                <a:schemeClr val="accent2">
                  <a:alpha val="85000"/>
                </a:schemeClr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2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6.58</c:v>
                </c:pt>
                <c:pt idx="1">
                  <c:v>9.4</c:v>
                </c:pt>
                <c:pt idx="2">
                  <c:v>12.41</c:v>
                </c:pt>
                <c:pt idx="3">
                  <c:v>14.29</c:v>
                </c:pt>
                <c:pt idx="4">
                  <c:v>15.23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91F-4F0C-B3A3-D278512AE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8450927"/>
        <c:axId val="1054302367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1"/>
        <c:lblAlgn val="ctr"/>
        <c:lblOffset val="100"/>
        <c:noMultiLvlLbl val="0"/>
      </c:catAx>
      <c:valAx>
        <c:axId val="1396807631"/>
        <c:scaling>
          <c:orientation val="minMax"/>
          <c:max val="140"/>
          <c:min val="0"/>
        </c:scaling>
        <c:delete val="0"/>
        <c:axPos val="l"/>
        <c:numFmt formatCode="#,##0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" b="0" i="0" u="none" strike="noStrike" kern="1200" baseline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798895"/>
        <c:crosses val="autoZero"/>
        <c:crossBetween val="between"/>
      </c:valAx>
      <c:valAx>
        <c:axId val="1054302367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218450927"/>
        <c:crosses val="max"/>
        <c:crossBetween val="between"/>
      </c:valAx>
      <c:catAx>
        <c:axId val="1218450927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54302367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4.7245948770280695E-3"/>
          <c:y val="0.10340401751678793"/>
          <c:w val="0.19778661265933137"/>
          <c:h val="0.2000467779651966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sz="940" dirty="0">
                <a:solidFill>
                  <a:schemeClr val="bg1">
                    <a:lumMod val="50000"/>
                  </a:schemeClr>
                </a:solidFill>
              </a:rPr>
              <a:t>도계설비로스율</a:t>
            </a:r>
            <a:r>
              <a:rPr lang="en-US" altLang="ko-KR" sz="940" dirty="0">
                <a:solidFill>
                  <a:schemeClr val="bg1">
                    <a:lumMod val="50000"/>
                  </a:schemeClr>
                </a:solidFill>
              </a:rPr>
              <a:t>(%) (*3)</a:t>
            </a:r>
            <a:endParaRPr lang="en-US" sz="940" dirty="0">
              <a:solidFill>
                <a:schemeClr val="bg1">
                  <a:lumMod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11316067068017974"/>
          <c:y val="4.74112935941244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7318852826845857E-2"/>
          <c:y val="9.4573709006652519E-4"/>
          <c:w val="0.90536281876539459"/>
          <c:h val="0.832422075910380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ln w="31750" cap="rnd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circle"/>
            <c:size val="6"/>
            <c:spPr>
              <a:solidFill>
                <a:schemeClr val="accent1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0.13322687616194701"/>
                  <c:y val="6.39382914809769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716-40F4-A957-1677A208DADD}"/>
                </c:ext>
              </c:extLst>
            </c:dLbl>
            <c:dLbl>
              <c:idx val="1"/>
              <c:layout>
                <c:manualLayout>
                  <c:x val="-0.2345101901659217"/>
                  <c:y val="8.3472482314507317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A35-435C-A40F-8DCAC7D47843}"/>
                </c:ext>
              </c:extLst>
            </c:dLbl>
            <c:dLbl>
              <c:idx val="2"/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716-40F4-A957-1677A208DA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#,##0.00_ </c:formatCode>
                <c:ptCount val="5"/>
                <c:pt idx="0">
                  <c:v>3.89</c:v>
                </c:pt>
                <c:pt idx="1">
                  <c:v>0.94</c:v>
                </c:pt>
                <c:pt idx="2">
                  <c:v>0.78</c:v>
                </c:pt>
                <c:pt idx="3">
                  <c:v>0.77</c:v>
                </c:pt>
                <c:pt idx="4">
                  <c:v>0.75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6F5-479A-923F-EDD9B8BB88BB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96798895"/>
        <c:axId val="1396807631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1"/>
        <c:lblAlgn val="ctr"/>
        <c:lblOffset val="100"/>
        <c:noMultiLvlLbl val="0"/>
      </c:catAx>
      <c:valAx>
        <c:axId val="1396807631"/>
        <c:scaling>
          <c:orientation val="minMax"/>
          <c:min val="0"/>
        </c:scaling>
        <c:delete val="1"/>
        <c:axPos val="l"/>
        <c:numFmt formatCode="#,##0.00_ " sourceLinked="1"/>
        <c:majorTickMark val="out"/>
        <c:minorTickMark val="none"/>
        <c:tickLblPos val="nextTo"/>
        <c:crossAx val="13967988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dirty="0">
                <a:solidFill>
                  <a:schemeClr val="bg1">
                    <a:lumMod val="50000"/>
                  </a:schemeClr>
                </a:solidFill>
              </a:rPr>
              <a:t>도계 수율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</a:rPr>
              <a:t>(%) (*4)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2139119556744303E-2"/>
          <c:y val="9.4587342526433304E-4"/>
          <c:w val="0.90536281876539459"/>
          <c:h val="0.832422075910380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ln w="31750" cap="rnd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circle"/>
            <c:size val="6"/>
            <c:spPr>
              <a:solidFill>
                <a:schemeClr val="accent1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#,##0.0_ </c:formatCode>
                <c:ptCount val="5"/>
                <c:pt idx="0">
                  <c:v>69</c:v>
                </c:pt>
                <c:pt idx="1">
                  <c:v>69.599999999999994</c:v>
                </c:pt>
                <c:pt idx="2">
                  <c:v>70.3</c:v>
                </c:pt>
                <c:pt idx="3">
                  <c:v>71.400000000000006</c:v>
                </c:pt>
                <c:pt idx="4">
                  <c:v>71.099999999999994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146-4EF4-9E7E-62FFB61ED831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96798895"/>
        <c:axId val="1396807631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1"/>
        <c:lblAlgn val="ctr"/>
        <c:lblOffset val="100"/>
        <c:noMultiLvlLbl val="0"/>
      </c:catAx>
      <c:valAx>
        <c:axId val="1396807631"/>
        <c:scaling>
          <c:orientation val="minMax"/>
          <c:max val="90"/>
          <c:min val="50"/>
        </c:scaling>
        <c:delete val="1"/>
        <c:axPos val="l"/>
        <c:numFmt formatCode="#,##0.0_ " sourceLinked="1"/>
        <c:majorTickMark val="out"/>
        <c:minorTickMark val="none"/>
        <c:tickLblPos val="nextTo"/>
        <c:crossAx val="13967988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부분육생산성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(kg/MH) </a:t>
            </a:r>
            <a:r>
              <a:rPr lang="en-US" altLang="ko-KR" sz="800" b="1" i="0" u="none" strike="noStrike" baseline="0" dirty="0">
                <a:effectLst/>
              </a:rPr>
              <a:t>(*2)</a:t>
            </a:r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10085442720957756"/>
          <c:y val="4.74112935941244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7318590617302682E-2"/>
          <c:y val="9.4564638720369485E-4"/>
          <c:w val="0.90536281876539459"/>
          <c:h val="0.832422075910380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ln w="31750" cap="rnd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circle"/>
            <c:size val="6"/>
            <c:spPr>
              <a:solidFill>
                <a:schemeClr val="accent1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#,##0_ </c:formatCode>
                <c:ptCount val="5"/>
                <c:pt idx="0">
                  <c:v>46.3</c:v>
                </c:pt>
                <c:pt idx="1">
                  <c:v>46.6</c:v>
                </c:pt>
                <c:pt idx="2">
                  <c:v>47.9</c:v>
                </c:pt>
                <c:pt idx="3">
                  <c:v>50.4</c:v>
                </c:pt>
                <c:pt idx="4">
                  <c:v>53.9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28B-4EE9-B343-86F2D111867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96798895"/>
        <c:axId val="1396807631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1"/>
        <c:lblAlgn val="ctr"/>
        <c:lblOffset val="100"/>
        <c:noMultiLvlLbl val="0"/>
      </c:catAx>
      <c:valAx>
        <c:axId val="1396807631"/>
        <c:scaling>
          <c:orientation val="minMax"/>
          <c:max val="80"/>
          <c:min val="0"/>
        </c:scaling>
        <c:delete val="1"/>
        <c:axPos val="l"/>
        <c:numFmt formatCode="#,##0_ " sourceLinked="1"/>
        <c:majorTickMark val="out"/>
        <c:minorTickMark val="none"/>
        <c:tickLblPos val="nextTo"/>
        <c:crossAx val="13967988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sz="9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도계생산성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수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/MH) (*1)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7318590617302682E-2"/>
          <c:y val="9.4564638720369485E-4"/>
          <c:w val="0.90536281876539459"/>
          <c:h val="0.832422075910380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ln w="31750" cap="rnd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circle"/>
            <c:size val="6"/>
            <c:spPr>
              <a:solidFill>
                <a:schemeClr val="accent1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1">
                        <a:lumMod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4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'23</c:v>
                </c:pt>
              </c:strCache>
            </c:strRef>
          </c:cat>
          <c:val>
            <c:numRef>
              <c:f>Sheet1!$B$2:$B$5</c:f>
              <c:numCache>
                <c:formatCode>#,##0_ </c:formatCode>
                <c:ptCount val="4"/>
                <c:pt idx="0">
                  <c:v>293.60000000000002</c:v>
                </c:pt>
                <c:pt idx="1">
                  <c:v>308.5</c:v>
                </c:pt>
                <c:pt idx="2">
                  <c:v>310.8</c:v>
                </c:pt>
                <c:pt idx="3">
                  <c:v>315.89999999999998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E2-4322-9F4B-9609A6C25C0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96798895"/>
        <c:axId val="1396807631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1"/>
        <c:lblAlgn val="ctr"/>
        <c:lblOffset val="100"/>
        <c:noMultiLvlLbl val="0"/>
      </c:catAx>
      <c:valAx>
        <c:axId val="1396807631"/>
        <c:scaling>
          <c:orientation val="minMax"/>
          <c:min val="100"/>
        </c:scaling>
        <c:delete val="1"/>
        <c:axPos val="l"/>
        <c:numFmt formatCode="#,##0_ " sourceLinked="1"/>
        <c:majorTickMark val="out"/>
        <c:minorTickMark val="none"/>
        <c:tickLblPos val="nextTo"/>
        <c:crossAx val="13967988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1" i="0" u="none" strike="noStrike" kern="1200" baseline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sz="940" dirty="0">
                <a:solidFill>
                  <a:schemeClr val="bg1">
                    <a:lumMod val="50000"/>
                  </a:schemeClr>
                </a:solidFill>
              </a:rPr>
              <a:t>동물복지제품 매출</a:t>
            </a:r>
            <a:endParaRPr lang="en-US" sz="940" dirty="0">
              <a:solidFill>
                <a:schemeClr val="bg1">
                  <a:lumMod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17977410876115324"/>
          <c:y val="4.81276100499760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1" i="0" u="none" strike="noStrike" kern="1200" baseline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8.3876983687575402E-2"/>
          <c:y val="7.372740711019439E-2"/>
          <c:w val="0.79888278249517741"/>
          <c:h val="0.76376716446957049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영업이익(억원)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2.2204479360324492E-2"/>
                  <c:y val="0.121773806513383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090-4900-BC10-4A7B1E548A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87</c:v>
                </c:pt>
                <c:pt idx="1">
                  <c:v>95</c:v>
                </c:pt>
                <c:pt idx="2">
                  <c:v>73</c:v>
                </c:pt>
                <c:pt idx="3">
                  <c:v>54</c:v>
                </c:pt>
                <c:pt idx="4" formatCode="#,##0_ ">
                  <c:v>71.55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090-4900-BC10-4A7B1E548A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400240"/>
        <c:axId val="46400656"/>
      </c:barChar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매출수량(만수)</c:v>
                </c:pt>
              </c:strCache>
            </c:strRef>
          </c:tx>
          <c:spPr>
            <a:ln w="31750" cap="rnd">
              <a:solidFill>
                <a:schemeClr val="accent5">
                  <a:shade val="95000"/>
                  <a:satMod val="105000"/>
                </a:schemeClr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marker>
            <c:symbol val="circle"/>
            <c:size val="6"/>
            <c:spPr>
              <a:solidFill>
                <a:schemeClr val="accent1">
                  <a:alpha val="85000"/>
                </a:schemeClr>
              </a:solidFill>
              <a:ln>
                <a:noFill/>
              </a:ln>
              <a:effectLst/>
            </c:spPr>
          </c:marker>
          <c:dLbls>
            <c:dLbl>
              <c:idx val="2"/>
              <c:layout>
                <c:manualLayout>
                  <c:x val="-0.118072464697209"/>
                  <c:y val="-9.47052855844584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847-4DBD-94A5-C3D11ED37E3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#,##0_ </c:formatCode>
                <c:ptCount val="5"/>
                <c:pt idx="0">
                  <c:v>722</c:v>
                </c:pt>
                <c:pt idx="1">
                  <c:v>953</c:v>
                </c:pt>
                <c:pt idx="2">
                  <c:v>922</c:v>
                </c:pt>
                <c:pt idx="3">
                  <c:v>901</c:v>
                </c:pt>
                <c:pt idx="4">
                  <c:v>927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090-4900-BC10-4A7B1E548A22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96798895"/>
        <c:axId val="1396807631"/>
      </c:lineChart>
      <c:catAx>
        <c:axId val="13967988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807631"/>
        <c:crosses val="autoZero"/>
        <c:auto val="0"/>
        <c:lblAlgn val="ctr"/>
        <c:lblOffset val="100"/>
        <c:noMultiLvlLbl val="0"/>
      </c:catAx>
      <c:valAx>
        <c:axId val="1396807631"/>
        <c:scaling>
          <c:orientation val="minMax"/>
          <c:max val="2000"/>
          <c:min val="0"/>
        </c:scaling>
        <c:delete val="0"/>
        <c:axPos val="l"/>
        <c:numFmt formatCode="#,##0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" b="0" i="0" u="none" strike="noStrike" kern="1200" baseline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396798895"/>
        <c:crosses val="autoZero"/>
        <c:crossBetween val="midCat"/>
      </c:valAx>
      <c:valAx>
        <c:axId val="46400656"/>
        <c:scaling>
          <c:orientation val="minMax"/>
          <c:max val="250"/>
          <c:min val="2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" b="0" i="0" u="none" strike="noStrike" kern="1200" baseline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46400240"/>
        <c:crosses val="max"/>
        <c:crossBetween val="between"/>
      </c:valAx>
      <c:catAx>
        <c:axId val="464002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64006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0"/>
          <c:y val="0.1637181510154975"/>
          <c:w val="0.54797624528664757"/>
          <c:h val="0.2228467681923728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 sz="800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50" b="1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sz="1050" dirty="0" err="1"/>
              <a:t>육가공</a:t>
            </a:r>
            <a:r>
              <a:rPr lang="ko-KR" altLang="en-US" sz="1050" dirty="0"/>
              <a:t> 제품 매출액</a:t>
            </a:r>
            <a:r>
              <a:rPr lang="en-US" altLang="ko-KR" sz="800" dirty="0"/>
              <a:t>(</a:t>
            </a:r>
            <a:r>
              <a:rPr lang="ko-KR" altLang="en-US" sz="800" dirty="0"/>
              <a:t>억원</a:t>
            </a:r>
            <a:r>
              <a:rPr lang="en-US" altLang="ko-KR" sz="800" dirty="0"/>
              <a:t>)</a:t>
            </a:r>
            <a:endParaRPr lang="ko-KR" altLang="en-US" sz="105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1704836937499939E-2"/>
          <c:y val="0.12321076836058631"/>
          <c:w val="0.93424561109318316"/>
          <c:h val="0.653118578164836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#,##0_ </c:formatCode>
                <c:ptCount val="5"/>
                <c:pt idx="0">
                  <c:v>1444.08</c:v>
                </c:pt>
                <c:pt idx="1">
                  <c:v>1595.08</c:v>
                </c:pt>
                <c:pt idx="2">
                  <c:v>1590.62</c:v>
                </c:pt>
                <c:pt idx="3">
                  <c:v>1676.2</c:v>
                </c:pt>
                <c:pt idx="4">
                  <c:v>1953.66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CD-4FBF-ACB0-8121AFBFFD8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628968751"/>
        <c:axId val="1628969583"/>
      </c:barChart>
      <c:catAx>
        <c:axId val="1628968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628969583"/>
        <c:crosses val="autoZero"/>
        <c:auto val="1"/>
        <c:lblAlgn val="ctr"/>
        <c:lblOffset val="100"/>
        <c:noMultiLvlLbl val="0"/>
      </c:catAx>
      <c:valAx>
        <c:axId val="1628969583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_ " sourceLinked="1"/>
        <c:majorTickMark val="none"/>
        <c:minorTickMark val="none"/>
        <c:tickLblPos val="nextTo"/>
        <c:crossAx val="16289687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50" b="1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r>
              <a:rPr lang="ko-KR" altLang="en-US" sz="1050" dirty="0" err="1"/>
              <a:t>육가공</a:t>
            </a:r>
            <a:r>
              <a:rPr lang="ko-KR" altLang="en-US" sz="1050" dirty="0"/>
              <a:t> 주요 </a:t>
            </a:r>
            <a:r>
              <a:rPr lang="ko-KR" altLang="en-US" sz="1050" dirty="0" err="1"/>
              <a:t>제품군별</a:t>
            </a:r>
            <a:r>
              <a:rPr lang="ko-KR" altLang="en-US" sz="1050" dirty="0"/>
              <a:t> 매출</a:t>
            </a:r>
            <a:r>
              <a:rPr lang="ko-KR" altLang="en-US" sz="1050" baseline="0" dirty="0"/>
              <a:t> 비중</a:t>
            </a:r>
            <a:r>
              <a:rPr lang="en-US" altLang="ko-KR" sz="800" baseline="0" dirty="0"/>
              <a:t>(%)</a:t>
            </a:r>
            <a:endParaRPr lang="ko-KR" altLang="en-US" sz="105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3.1704892648937236E-2"/>
          <c:y val="0.13770736278352605"/>
          <c:w val="0.93424561109318316"/>
          <c:h val="0.6485851495701057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용가리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Sheet1!$B$2:$B$6</c:f>
              <c:numCache>
                <c:formatCode>0.0%</c:formatCode>
                <c:ptCount val="5"/>
                <c:pt idx="0">
                  <c:v>9.1700000000000004E-2</c:v>
                </c:pt>
                <c:pt idx="1">
                  <c:v>9.7100000000000006E-2</c:v>
                </c:pt>
                <c:pt idx="2">
                  <c:v>9.2999999999999999E-2</c:v>
                </c:pt>
                <c:pt idx="3">
                  <c:v>9.9400000000000002E-2</c:v>
                </c:pt>
                <c:pt idx="4">
                  <c:v>0.10009999999999999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EF-4C1E-AD9D-16B6179276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너겟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2"/>
              <c:layout>
                <c:manualLayout>
                  <c:x val="3.1017142466375708E-3"/>
                  <c:y val="-1.99258116532265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A32-4D2B-A848-CE270CB87E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Sheet1!$C$2:$C$6</c:f>
              <c:numCache>
                <c:formatCode>0.0%</c:formatCode>
                <c:ptCount val="5"/>
                <c:pt idx="0">
                  <c:v>0.1996</c:v>
                </c:pt>
                <c:pt idx="1">
                  <c:v>0.16209999999999999</c:v>
                </c:pt>
                <c:pt idx="2">
                  <c:v>0.1295</c:v>
                </c:pt>
                <c:pt idx="3">
                  <c:v>0.1328</c:v>
                </c:pt>
                <c:pt idx="4">
                  <c:v>0.11940000000000001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EF-4C1E-AD9D-16B61792765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닭가슴살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0000"/>
                    <a:satMod val="300000"/>
                  </a:schemeClr>
                </a:gs>
                <a:gs pos="35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1.4216026072342577E-17"/>
                  <c:y val="4.98145291330663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A32-4D2B-A848-CE270CB87EDD}"/>
                </c:ext>
              </c:extLst>
            </c:dLbl>
            <c:dLbl>
              <c:idx val="1"/>
              <c:layout>
                <c:manualLayout>
                  <c:x val="-3.1017142466375708E-3"/>
                  <c:y val="4.98164903349998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7509372305843672E-2"/>
                      <c:h val="7.59546052355462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A32-4D2B-A848-CE270CB87EDD}"/>
                </c:ext>
              </c:extLst>
            </c:dLbl>
            <c:dLbl>
              <c:idx val="2"/>
              <c:layout>
                <c:manualLayout>
                  <c:x val="0"/>
                  <c:y val="-1.49443587399199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A32-4D2B-A848-CE270CB87ED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60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Sheet1!$D$2:$D$6</c:f>
              <c:numCache>
                <c:formatCode>0.0%</c:formatCode>
                <c:ptCount val="5"/>
                <c:pt idx="0">
                  <c:v>7.7799999999999994E-2</c:v>
                </c:pt>
                <c:pt idx="1">
                  <c:v>0.12039999999999999</c:v>
                </c:pt>
                <c:pt idx="2">
                  <c:v>0.15040000000000001</c:v>
                </c:pt>
                <c:pt idx="3">
                  <c:v>0.16239999999999999</c:v>
                </c:pt>
                <c:pt idx="4">
                  <c:v>0.18490000000000001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2EF-4C1E-AD9D-16B61792765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삼계탕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'19</c:v>
                </c:pt>
                <c:pt idx="1">
                  <c:v>'20</c:v>
                </c:pt>
                <c:pt idx="2">
                  <c:v>'21</c:v>
                </c:pt>
                <c:pt idx="3">
                  <c:v>'22</c:v>
                </c:pt>
                <c:pt idx="4">
                  <c:v>'23</c:v>
                </c:pt>
              </c:strCache>
            </c:strRef>
          </c:cat>
          <c:val>
            <c:numRef>
              <c:f>Sheet1!$E$2:$E$6</c:f>
              <c:numCache>
                <c:formatCode>0.0%</c:formatCode>
                <c:ptCount val="5"/>
                <c:pt idx="0">
                  <c:v>8.3599999999999994E-2</c:v>
                </c:pt>
                <c:pt idx="1">
                  <c:v>8.6699999999999999E-2</c:v>
                </c:pt>
                <c:pt idx="2">
                  <c:v>7.3300000000000004E-2</c:v>
                </c:pt>
                <c:pt idx="3">
                  <c:v>6.9699999999999998E-2</c:v>
                </c:pt>
                <c:pt idx="4">
                  <c:v>6.9500000000000006E-2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2EF-4C1E-AD9D-16B6179276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1628968751"/>
        <c:axId val="1628969583"/>
      </c:barChart>
      <c:catAx>
        <c:axId val="1628968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628969583"/>
        <c:crosses val="autoZero"/>
        <c:auto val="1"/>
        <c:lblAlgn val="ctr"/>
        <c:lblOffset val="100"/>
        <c:noMultiLvlLbl val="0"/>
      </c:catAx>
      <c:valAx>
        <c:axId val="1628969583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62896875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84809326741473E-2"/>
          <c:y val="5.1296060888460997E-2"/>
          <c:w val="0.91006949042449914"/>
          <c:h val="0.6989079320209827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신선육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'23</c:v>
                </c:pt>
                <c:pt idx="4">
                  <c:v>'24.3Q</c:v>
                </c:pt>
              </c:strCache>
            </c:strRef>
          </c:cat>
          <c:val>
            <c:numRef>
              <c:f>Sheet1!$B$2:$B$7</c:f>
              <c:numCache>
                <c:formatCode>0.0%</c:formatCode>
                <c:ptCount val="6"/>
                <c:pt idx="0">
                  <c:v>0.52758156548947888</c:v>
                </c:pt>
                <c:pt idx="1">
                  <c:v>0.5</c:v>
                </c:pt>
                <c:pt idx="2">
                  <c:v>0.49299999999999999</c:v>
                </c:pt>
                <c:pt idx="3">
                  <c:v>0.46500000000000002</c:v>
                </c:pt>
                <c:pt idx="4">
                  <c:v>0.45100000000000001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A2-488A-81C1-5CCE6C48AD4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  육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9.1175347668581888E-2"/>
                  <c:y val="-4.772139466201822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E-C4A2-488A-81C1-5CCE6C48AD44}"/>
                </c:ext>
              </c:extLst>
            </c:dLbl>
            <c:dLbl>
              <c:idx val="1"/>
              <c:layout>
                <c:manualLayout>
                  <c:x val="9.1175347668581888E-2"/>
                  <c:y val="-4.772139466201766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F-C4A2-488A-81C1-5CCE6C48AD44}"/>
                </c:ext>
              </c:extLst>
            </c:dLbl>
            <c:dLbl>
              <c:idx val="2"/>
              <c:layout>
                <c:manualLayout>
                  <c:x val="9.1175347668581888E-2"/>
                  <c:y val="-4.772139466201766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10-C4A2-488A-81C1-5CCE6C48AD44}"/>
                </c:ext>
              </c:extLst>
            </c:dLbl>
            <c:dLbl>
              <c:idx val="3"/>
              <c:layout>
                <c:manualLayout>
                  <c:x val="9.1175347668581888E-2"/>
                  <c:y val="-4.772139466201766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11-C4A2-488A-81C1-5CCE6C48AD44}"/>
                </c:ext>
              </c:extLst>
            </c:dLbl>
            <c:dLbl>
              <c:idx val="4"/>
              <c:layout>
                <c:manualLayout>
                  <c:x val="9.1175347668581888E-2"/>
                  <c:y val="-4.772139466201822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0-5B29-4AF0-B539-421CDAEDD107}"/>
                </c:ext>
              </c:extLst>
            </c:dLbl>
            <c:dLbl>
              <c:idx val="5"/>
              <c:layout>
                <c:manualLayout>
                  <c:x val="0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2-5B29-4AF0-B539-421CDAEDD1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>
                  <c:manualLayout>
                    <c:x val="9.1175347668581888E-2"/>
                    <c:y val="-4.7721394662018227E-3"/>
                  </c:manualLayout>
                </c15:layout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'23</c:v>
                </c:pt>
                <c:pt idx="4">
                  <c:v>'24.3Q</c:v>
                </c:pt>
              </c:strCache>
            </c:strRef>
          </c:cat>
          <c:val>
            <c:numRef>
              <c:f>Sheet1!$C$2:$C$7</c:f>
              <c:numCache>
                <c:formatCode>0.0%</c:formatCode>
                <c:ptCount val="6"/>
                <c:pt idx="0">
                  <c:v>3.3579780741843618E-2</c:v>
                </c:pt>
                <c:pt idx="1">
                  <c:v>3.1E-2</c:v>
                </c:pt>
                <c:pt idx="2">
                  <c:v>2.9000000000000001E-2</c:v>
                </c:pt>
                <c:pt idx="3">
                  <c:v>2.7E-2</c:v>
                </c:pt>
                <c:pt idx="4">
                  <c:v>2.9000000000000001E-2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4A2-488A-81C1-5CCE6C48AD4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부분육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0000"/>
                    <a:satMod val="300000"/>
                  </a:schemeClr>
                </a:gs>
                <a:gs pos="35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rgbClr val="FF7C8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'23</c:v>
                </c:pt>
                <c:pt idx="4">
                  <c:v>'24.3Q</c:v>
                </c:pt>
              </c:strCache>
            </c:strRef>
          </c:cat>
          <c:val>
            <c:numRef>
              <c:f>Sheet1!$D$2:$D$7</c:f>
              <c:numCache>
                <c:formatCode>0.0%</c:formatCode>
                <c:ptCount val="6"/>
                <c:pt idx="0">
                  <c:v>0.24728558036362336</c:v>
                </c:pt>
                <c:pt idx="1">
                  <c:v>0.26300000000000001</c:v>
                </c:pt>
                <c:pt idx="2">
                  <c:v>0.26400000000000001</c:v>
                </c:pt>
                <c:pt idx="3">
                  <c:v>0.27300000000000002</c:v>
                </c:pt>
                <c:pt idx="4">
                  <c:v>0.313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C4A2-488A-81C1-5CCE6C48AD4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절단육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'23</c:v>
                </c:pt>
                <c:pt idx="4">
                  <c:v>'24.3Q</c:v>
                </c:pt>
              </c:strCache>
            </c:strRef>
          </c:cat>
          <c:val>
            <c:numRef>
              <c:f>Sheet1!$E$2:$E$7</c:f>
              <c:numCache>
                <c:formatCode>0.0%</c:formatCode>
                <c:ptCount val="6"/>
                <c:pt idx="0">
                  <c:v>0.14031025709396999</c:v>
                </c:pt>
                <c:pt idx="1">
                  <c:v>0.14099999999999999</c:v>
                </c:pt>
                <c:pt idx="2">
                  <c:v>0.14099999999999999</c:v>
                </c:pt>
                <c:pt idx="3">
                  <c:v>0.151</c:v>
                </c:pt>
                <c:pt idx="4">
                  <c:v>0.17899999999999999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4A2-488A-81C1-5CCE6C48AD4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양념육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50000"/>
                    <a:satMod val="300000"/>
                  </a:schemeClr>
                </a:gs>
                <a:gs pos="35000">
                  <a:schemeClr val="accent5">
                    <a:tint val="37000"/>
                    <a:satMod val="300000"/>
                  </a:schemeClr>
                </a:gs>
                <a:gs pos="100000">
                  <a:schemeClr val="accent5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5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8.8419488640564231E-2"/>
                  <c:y val="-4.772139466201766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A-C4A2-488A-81C1-5CCE6C48AD44}"/>
                </c:ext>
              </c:extLst>
            </c:dLbl>
            <c:dLbl>
              <c:idx val="1"/>
              <c:layout>
                <c:manualLayout>
                  <c:x val="8.8419488640564259E-2"/>
                  <c:y val="-4.772139466201769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B-C4A2-488A-81C1-5CCE6C48AD44}"/>
                </c:ext>
              </c:extLst>
            </c:dLbl>
            <c:dLbl>
              <c:idx val="2"/>
              <c:layout>
                <c:manualLayout>
                  <c:x val="8.8419488640564259E-2"/>
                  <c:y val="-4.772139466201769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C-C4A2-488A-81C1-5CCE6C48AD44}"/>
                </c:ext>
              </c:extLst>
            </c:dLbl>
            <c:dLbl>
              <c:idx val="3"/>
              <c:layout>
                <c:manualLayout>
                  <c:x val="8.8419488640564259E-2"/>
                  <c:y val="-4.772139466201766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D-C4A2-488A-81C1-5CCE6C48AD44}"/>
                </c:ext>
              </c:extLst>
            </c:dLbl>
            <c:dLbl>
              <c:idx val="4"/>
              <c:layout>
                <c:manualLayout>
                  <c:x val="8.8419488640564259E-2"/>
                  <c:y val="-4.7721394662017681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1-5B29-4AF0-B539-421CDAEDD107}"/>
                </c:ext>
              </c:extLst>
            </c:dLbl>
            <c:dLbl>
              <c:idx val="5"/>
              <c:layout>
                <c:manualLayout>
                  <c:x val="0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xForSave val="1"/>
                </c:ext>
                <c:ext xmlns:c16="http://schemas.microsoft.com/office/drawing/2014/chart" uri="{C3380CC4-5D6E-409C-BE32-E72D297353CC}">
                  <c16:uniqueId val="{00000003-5B29-4AF0-B539-421CDAEDD1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1" i="0" u="none" strike="noStrike" kern="1200" baseline="0">
                    <a:solidFill>
                      <a:srgbClr val="FF7C8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>
                  <c:manualLayout>
                    <c:x val="8.8419488640564259E-2"/>
                    <c:y val="-4.7721394662017663E-3"/>
                  </c:manualLayout>
                </c15:layout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'23</c:v>
                </c:pt>
                <c:pt idx="4">
                  <c:v>'24.3Q</c:v>
                </c:pt>
              </c:strCache>
            </c:strRef>
          </c:cat>
          <c:val>
            <c:numRef>
              <c:f>Sheet1!$F$2:$F$7</c:f>
              <c:numCache>
                <c:formatCode>0.0%</c:formatCode>
                <c:ptCount val="6"/>
                <c:pt idx="0">
                  <c:v>5.1242816311084155E-2</c:v>
                </c:pt>
                <c:pt idx="1">
                  <c:v>6.5000000000000002E-2</c:v>
                </c:pt>
                <c:pt idx="2">
                  <c:v>7.3999999999999996E-2</c:v>
                </c:pt>
                <c:pt idx="3">
                  <c:v>8.4000000000000005E-2</c:v>
                </c:pt>
                <c:pt idx="4">
                  <c:v>2.8000000000000001E-2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C4A2-488A-81C1-5CCE6C48AD4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628968751"/>
        <c:axId val="1628969583"/>
      </c:barChart>
      <c:catAx>
        <c:axId val="1628968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628969583"/>
        <c:crosses val="autoZero"/>
        <c:auto val="1"/>
        <c:lblAlgn val="ctr"/>
        <c:lblOffset val="100"/>
        <c:noMultiLvlLbl val="0"/>
      </c:catAx>
      <c:valAx>
        <c:axId val="1628969583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62896875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442609166776091"/>
          <c:y val="0.8815263448380587"/>
          <c:w val="0.79815470548446288"/>
          <c:h val="0.118473655161941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059178434560737E-2"/>
          <c:y val="5.1016085587243715E-2"/>
          <c:w val="0.91689139379617191"/>
          <c:h val="0.6714285714285713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육계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23</c:v>
                </c:pt>
                <c:pt idx="4">
                  <c:v>'24.3Q</c:v>
                </c:pt>
              </c:strCache>
            </c:strRef>
          </c:cat>
          <c:val>
            <c:numRef>
              <c:f>Sheet1!$B$2:$B$6</c:f>
              <c:numCache>
                <c:formatCode>0.0%</c:formatCode>
                <c:ptCount val="5"/>
                <c:pt idx="0">
                  <c:v>0.71050000000000002</c:v>
                </c:pt>
                <c:pt idx="1">
                  <c:v>0.72199999999999998</c:v>
                </c:pt>
                <c:pt idx="2">
                  <c:v>0.72499999999999998</c:v>
                </c:pt>
                <c:pt idx="3">
                  <c:v>0.73</c:v>
                </c:pt>
                <c:pt idx="4">
                  <c:v>0.68620000000000003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E0-4E24-A7F6-A0764E20A39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육가공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23</c:v>
                </c:pt>
                <c:pt idx="4">
                  <c:v>'24.3Q</c:v>
                </c:pt>
              </c:strCache>
            </c:strRef>
          </c:cat>
          <c:val>
            <c:numRef>
              <c:f>Sheet1!$C$2:$C$6</c:f>
              <c:numCache>
                <c:formatCode>0.0%</c:formatCode>
                <c:ptCount val="5"/>
                <c:pt idx="0">
                  <c:v>0.17810000000000001</c:v>
                </c:pt>
                <c:pt idx="1">
                  <c:v>0.14230000000000001</c:v>
                </c:pt>
                <c:pt idx="2">
                  <c:v>0.125</c:v>
                </c:pt>
                <c:pt idx="3">
                  <c:v>0.13900000000000001</c:v>
                </c:pt>
                <c:pt idx="4">
                  <c:v>0.15840000000000001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E0-4E24-A7F6-A0764E20A39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기타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0000"/>
                    <a:satMod val="300000"/>
                  </a:schemeClr>
                </a:gs>
                <a:gs pos="35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'20</c:v>
                </c:pt>
                <c:pt idx="1">
                  <c:v>'21</c:v>
                </c:pt>
                <c:pt idx="2">
                  <c:v>'22</c:v>
                </c:pt>
                <c:pt idx="3">
                  <c:v>23</c:v>
                </c:pt>
                <c:pt idx="4">
                  <c:v>'24.3Q</c:v>
                </c:pt>
              </c:strCache>
            </c:strRef>
          </c:cat>
          <c:val>
            <c:numRef>
              <c:f>Sheet1!$D$2:$D$6</c:f>
              <c:numCache>
                <c:formatCode>0.0%</c:formatCode>
                <c:ptCount val="5"/>
                <c:pt idx="0">
                  <c:v>0.1114</c:v>
                </c:pt>
                <c:pt idx="1">
                  <c:v>0.1358</c:v>
                </c:pt>
                <c:pt idx="2">
                  <c:v>0.15</c:v>
                </c:pt>
                <c:pt idx="3">
                  <c:v>0.13100000000000001</c:v>
                </c:pt>
                <c:pt idx="4">
                  <c:v>0.156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2E0-4E24-A7F6-A0764E20A39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628968751"/>
        <c:axId val="1628969583"/>
      </c:barChart>
      <c:catAx>
        <c:axId val="1628968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628969583"/>
        <c:crosses val="autoZero"/>
        <c:auto val="1"/>
        <c:lblAlgn val="ctr"/>
        <c:lblOffset val="100"/>
        <c:noMultiLvlLbl val="0"/>
      </c:catAx>
      <c:valAx>
        <c:axId val="1628969583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62896875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730049743334195"/>
          <c:y val="0.85758334099742983"/>
          <c:w val="0.45987240930225137"/>
          <c:h val="0.117827010857200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축산업 생산액 구성비율</a:t>
            </a:r>
          </a:p>
        </c:rich>
      </c:tx>
      <c:layout>
        <c:manualLayout>
          <c:xMode val="edge"/>
          <c:yMode val="edge"/>
          <c:x val="0.38833656361319491"/>
          <c:y val="5.909778489669354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3065144663042719E-2"/>
          <c:y val="0.27949030985786288"/>
          <c:w val="0.96806297971256228"/>
          <c:h val="0.56017055261747017"/>
        </c:manualLayout>
      </c:layout>
      <c:lineChart>
        <c:grouping val="standard"/>
        <c:varyColors val="0"/>
        <c:ser>
          <c:idx val="0"/>
          <c:order val="0"/>
          <c:tx>
            <c:strRef>
              <c:f>축산업생산액!$B$23</c:f>
              <c:strCache>
                <c:ptCount val="1"/>
                <c:pt idx="0">
                  <c:v>한육우</c:v>
                </c:pt>
              </c:strCache>
            </c:strRef>
          </c:tx>
          <c:spPr>
            <a:ln w="19050"/>
          </c:spPr>
          <c:marker>
            <c:symbol val="none"/>
          </c:marke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solidFill>
                      <a:srgbClr val="0000FF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축산업생산액!$J$22:$T$22</c:f>
              <c:strCache>
                <c:ptCount val="11"/>
                <c:pt idx="0">
                  <c:v>2011년</c:v>
                </c:pt>
                <c:pt idx="1">
                  <c:v>2012년</c:v>
                </c:pt>
                <c:pt idx="2">
                  <c:v>2013년</c:v>
                </c:pt>
                <c:pt idx="3">
                  <c:v>2014년</c:v>
                </c:pt>
                <c:pt idx="4">
                  <c:v>2015년</c:v>
                </c:pt>
                <c:pt idx="5">
                  <c:v>2016년</c:v>
                </c:pt>
                <c:pt idx="6">
                  <c:v>2017년</c:v>
                </c:pt>
                <c:pt idx="7">
                  <c:v>2018년</c:v>
                </c:pt>
                <c:pt idx="8">
                  <c:v>2019년</c:v>
                </c:pt>
                <c:pt idx="9">
                  <c:v>2020년</c:v>
                </c:pt>
                <c:pt idx="10">
                  <c:v>2021년</c:v>
                </c:pt>
              </c:strCache>
            </c:strRef>
          </c:cat>
          <c:val>
            <c:numRef>
              <c:f>축산업생산액!$J$23:$T$23</c:f>
              <c:numCache>
                <c:formatCode>0.0%</c:formatCode>
                <c:ptCount val="11"/>
                <c:pt idx="0">
                  <c:v>0.20363687303630867</c:v>
                </c:pt>
                <c:pt idx="1">
                  <c:v>0.2167576845061632</c:v>
                </c:pt>
                <c:pt idx="2">
                  <c:v>0.22684318170617515</c:v>
                </c:pt>
                <c:pt idx="3">
                  <c:v>0.22816115515469682</c:v>
                </c:pt>
                <c:pt idx="4">
                  <c:v>0.24614523912850247</c:v>
                </c:pt>
                <c:pt idx="5">
                  <c:v>0.2629786216113616</c:v>
                </c:pt>
                <c:pt idx="6">
                  <c:v>0.23176313317795322</c:v>
                </c:pt>
                <c:pt idx="7">
                  <c:v>0.25806484311250999</c:v>
                </c:pt>
                <c:pt idx="8">
                  <c:v>0.2844548661255667</c:v>
                </c:pt>
                <c:pt idx="9">
                  <c:v>0.29449752300070769</c:v>
                </c:pt>
                <c:pt idx="10">
                  <c:v>0.2942852027279978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85BC-4066-BF62-EBA5F0E9A4EA}"/>
            </c:ext>
          </c:extLst>
        </c:ser>
        <c:ser>
          <c:idx val="2"/>
          <c:order val="1"/>
          <c:tx>
            <c:strRef>
              <c:f>축산업생산액!$B$24</c:f>
              <c:strCache>
                <c:ptCount val="1"/>
                <c:pt idx="0">
                  <c:v>돼지</c:v>
                </c:pt>
              </c:strCache>
            </c:strRef>
          </c:tx>
          <c:spPr>
            <a:ln w="1905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solidFill>
                      <a:schemeClr val="accent6">
                        <a:lumMod val="7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축산업생산액!$J$22:$T$22</c:f>
              <c:strCache>
                <c:ptCount val="11"/>
                <c:pt idx="0">
                  <c:v>2011년</c:v>
                </c:pt>
                <c:pt idx="1">
                  <c:v>2012년</c:v>
                </c:pt>
                <c:pt idx="2">
                  <c:v>2013년</c:v>
                </c:pt>
                <c:pt idx="3">
                  <c:v>2014년</c:v>
                </c:pt>
                <c:pt idx="4">
                  <c:v>2015년</c:v>
                </c:pt>
                <c:pt idx="5">
                  <c:v>2016년</c:v>
                </c:pt>
                <c:pt idx="6">
                  <c:v>2017년</c:v>
                </c:pt>
                <c:pt idx="7">
                  <c:v>2018년</c:v>
                </c:pt>
                <c:pt idx="8">
                  <c:v>2019년</c:v>
                </c:pt>
                <c:pt idx="9">
                  <c:v>2020년</c:v>
                </c:pt>
                <c:pt idx="10">
                  <c:v>2021년</c:v>
                </c:pt>
              </c:strCache>
            </c:strRef>
          </c:cat>
          <c:val>
            <c:numRef>
              <c:f>축산업생산액!$J$24:$T$24</c:f>
              <c:numCache>
                <c:formatCode>0.0%</c:formatCode>
                <c:ptCount val="11"/>
                <c:pt idx="0">
                  <c:v>0.30315724873089672</c:v>
                </c:pt>
                <c:pt idx="1">
                  <c:v>0.33379310344827579</c:v>
                </c:pt>
                <c:pt idx="2">
                  <c:v>0.30860356808437239</c:v>
                </c:pt>
                <c:pt idx="3">
                  <c:v>0.3522114376074838</c:v>
                </c:pt>
                <c:pt idx="4">
                  <c:v>0.36427947735246291</c:v>
                </c:pt>
                <c:pt idx="5">
                  <c:v>0.35135753547897258</c:v>
                </c:pt>
                <c:pt idx="6">
                  <c:v>0.36466279376028066</c:v>
                </c:pt>
                <c:pt idx="7">
                  <c:v>0.36078294231831615</c:v>
                </c:pt>
                <c:pt idx="8">
                  <c:v>0.32166093865577089</c:v>
                </c:pt>
                <c:pt idx="9">
                  <c:v>0.35275123849964612</c:v>
                </c:pt>
                <c:pt idx="10">
                  <c:v>0.34500789426567052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85BC-4066-BF62-EBA5F0E9A4EA}"/>
            </c:ext>
          </c:extLst>
        </c:ser>
        <c:ser>
          <c:idx val="3"/>
          <c:order val="2"/>
          <c:tx>
            <c:strRef>
              <c:f>축산업생산액!$B$25</c:f>
              <c:strCache>
                <c:ptCount val="1"/>
                <c:pt idx="0">
                  <c:v>육계</c:v>
                </c:pt>
              </c:strCache>
            </c:strRef>
          </c:tx>
          <c:spPr>
            <a:ln w="38100">
              <a:solidFill>
                <a:schemeClr val="tx1"/>
              </a:solidFill>
            </a:ln>
          </c:spPr>
          <c:marker>
            <c:symbol val="none"/>
          </c:marke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축산업생산액!$J$22:$T$22</c:f>
              <c:strCache>
                <c:ptCount val="11"/>
                <c:pt idx="0">
                  <c:v>2011년</c:v>
                </c:pt>
                <c:pt idx="1">
                  <c:v>2012년</c:v>
                </c:pt>
                <c:pt idx="2">
                  <c:v>2013년</c:v>
                </c:pt>
                <c:pt idx="3">
                  <c:v>2014년</c:v>
                </c:pt>
                <c:pt idx="4">
                  <c:v>2015년</c:v>
                </c:pt>
                <c:pt idx="5">
                  <c:v>2016년</c:v>
                </c:pt>
                <c:pt idx="6">
                  <c:v>2017년</c:v>
                </c:pt>
                <c:pt idx="7">
                  <c:v>2018년</c:v>
                </c:pt>
                <c:pt idx="8">
                  <c:v>2019년</c:v>
                </c:pt>
                <c:pt idx="9">
                  <c:v>2020년</c:v>
                </c:pt>
                <c:pt idx="10">
                  <c:v>2021년</c:v>
                </c:pt>
              </c:strCache>
            </c:strRef>
          </c:cat>
          <c:val>
            <c:numRef>
              <c:f>축산업생산액!$J$25:$T$25</c:f>
              <c:numCache>
                <c:formatCode>0.0%</c:formatCode>
                <c:ptCount val="11"/>
                <c:pt idx="0">
                  <c:v>0.14582179855779173</c:v>
                </c:pt>
                <c:pt idx="1">
                  <c:v>0.1304415665470432</c:v>
                </c:pt>
                <c:pt idx="2">
                  <c:v>0.13375388103099894</c:v>
                </c:pt>
                <c:pt idx="3">
                  <c:v>0.10775267677923958</c:v>
                </c:pt>
                <c:pt idx="4">
                  <c:v>9.9839482999315041E-2</c:v>
                </c:pt>
                <c:pt idx="5">
                  <c:v>0.10393297867361424</c:v>
                </c:pt>
                <c:pt idx="6">
                  <c:v>0.11811039274053679</c:v>
                </c:pt>
                <c:pt idx="7">
                  <c:v>0.11449162979519227</c:v>
                </c:pt>
                <c:pt idx="8">
                  <c:v>0.10580130930755643</c:v>
                </c:pt>
                <c:pt idx="9">
                  <c:v>9.9620586616340337E-2</c:v>
                </c:pt>
                <c:pt idx="10">
                  <c:v>9.2546022755017346E-2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85BC-4066-BF62-EBA5F0E9A4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75213232"/>
        <c:axId val="575213624"/>
      </c:lineChart>
      <c:catAx>
        <c:axId val="5752132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 b="1">
                <a:latin typeface="맑은 고딕" panose="020B0503020000020004" pitchFamily="50" charset="-127"/>
                <a:ea typeface="맑은 고딕" panose="020B0503020000020004" pitchFamily="50" charset="-127"/>
              </a:defRPr>
            </a:pPr>
            <a:endParaRPr lang="ko-KR"/>
          </a:p>
        </c:txPr>
        <c:crossAx val="575213624"/>
        <c:crosses val="autoZero"/>
        <c:auto val="1"/>
        <c:lblAlgn val="ctr"/>
        <c:lblOffset val="100"/>
        <c:noMultiLvlLbl val="0"/>
      </c:catAx>
      <c:valAx>
        <c:axId val="575213624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575213232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73023688261761943"/>
          <c:y val="8.194283469272641E-2"/>
          <c:w val="0.25956087397244865"/>
          <c:h val="8.6466906403800073E-2"/>
        </c:manualLayout>
      </c:layout>
      <c:overlay val="0"/>
      <c:txPr>
        <a:bodyPr/>
        <a:lstStyle/>
        <a:p>
          <a:pPr>
            <a:defRPr sz="1100" b="1">
              <a:latin typeface="맑은 고딕" panose="020B0503020000020004" pitchFamily="50" charset="-127"/>
              <a:ea typeface="맑은 고딕" panose="020B0503020000020004" pitchFamily="50" charset="-127"/>
            </a:defRPr>
          </a:pPr>
          <a:endParaRPr lang="ko-K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pPr>
            <a:r>
              <a:rPr 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축종별 자급율 현황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'자급율, 인당소비 (산식변경시)'!$C$30:$D$30</c:f>
              <c:strCache>
                <c:ptCount val="2"/>
                <c:pt idx="0">
                  <c:v>닭고기</c:v>
                </c:pt>
              </c:strCache>
            </c:strRef>
          </c:tx>
          <c:spPr>
            <a:ln w="38100">
              <a:prstDash val="solid"/>
            </a:ln>
          </c:spPr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00-9CF6-4161-BA44-B063A0B9C534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1-9CF6-4161-BA44-B063A0B9C534}"/>
              </c:ext>
            </c:extLst>
          </c:dPt>
          <c:dPt>
            <c:idx val="7"/>
            <c:bubble3D val="0"/>
            <c:extLst>
              <c:ext xmlns:c16="http://schemas.microsoft.com/office/drawing/2014/chart" uri="{C3380CC4-5D6E-409C-BE32-E72D297353CC}">
                <c16:uniqueId val="{00000002-9CF6-4161-BA44-B063A0B9C534}"/>
              </c:ext>
            </c:extLst>
          </c:dPt>
          <c:dPt>
            <c:idx val="8"/>
            <c:bubble3D val="0"/>
            <c:extLst>
              <c:ext xmlns:c16="http://schemas.microsoft.com/office/drawing/2014/chart" uri="{C3380CC4-5D6E-409C-BE32-E72D297353CC}">
                <c16:uniqueId val="{00000003-9CF6-4161-BA44-B063A0B9C534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04-9CF6-4161-BA44-B063A0B9C534}"/>
              </c:ext>
            </c:extLst>
          </c:dPt>
          <c:dPt>
            <c:idx val="10"/>
            <c:bubble3D val="0"/>
            <c:extLst>
              <c:ext xmlns:c16="http://schemas.microsoft.com/office/drawing/2014/chart" uri="{C3380CC4-5D6E-409C-BE32-E72D297353CC}">
                <c16:uniqueId val="{00000005-9CF6-4161-BA44-B063A0B9C534}"/>
              </c:ext>
            </c:extLst>
          </c:dPt>
          <c:dPt>
            <c:idx val="11"/>
            <c:bubble3D val="0"/>
            <c:extLst>
              <c:ext xmlns:c16="http://schemas.microsoft.com/office/drawing/2014/chart" uri="{C3380CC4-5D6E-409C-BE32-E72D297353CC}">
                <c16:uniqueId val="{00000006-9CF6-4161-BA44-B063A0B9C534}"/>
              </c:ext>
            </c:extLst>
          </c:dPt>
          <c:dPt>
            <c:idx val="12"/>
            <c:bubble3D val="0"/>
            <c:spPr>
              <a:ln w="3810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08-9CF6-4161-BA44-B063A0B9C534}"/>
              </c:ext>
            </c:extLst>
          </c:dPt>
          <c:dPt>
            <c:idx val="13"/>
            <c:bubble3D val="0"/>
            <c:spPr>
              <a:ln w="3810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0A-9CF6-4161-BA44-B063A0B9C534}"/>
              </c:ext>
            </c:extLst>
          </c:dPt>
          <c:dPt>
            <c:idx val="14"/>
            <c:bubble3D val="0"/>
            <c:spPr>
              <a:ln w="3810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0C-9CF6-4161-BA44-B063A0B9C53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'자급율, 인당소비 (산식변경시)'!$O$29:$X$29</c:f>
              <c:strCache>
                <c:ptCount val="10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  <c:pt idx="3">
                  <c:v>2019년</c:v>
                </c:pt>
                <c:pt idx="4">
                  <c:v>2020년</c:v>
                </c:pt>
                <c:pt idx="5">
                  <c:v>2021년</c:v>
                </c:pt>
                <c:pt idx="6">
                  <c:v>2022년</c:v>
                </c:pt>
                <c:pt idx="7">
                  <c:v>2023년
(F)</c:v>
                </c:pt>
                <c:pt idx="8">
                  <c:v>2027년
(F)</c:v>
                </c:pt>
                <c:pt idx="9">
                  <c:v>2032년
(F)</c:v>
                </c:pt>
              </c:strCache>
            </c:strRef>
          </c:cat>
          <c:val>
            <c:numRef>
              <c:f>'자급율, 인당소비 (산식변경시)'!$O$30:$X$30</c:f>
              <c:numCache>
                <c:formatCode>0.0%</c:formatCode>
                <c:ptCount val="10"/>
                <c:pt idx="0">
                  <c:v>0.88291605301914577</c:v>
                </c:pt>
                <c:pt idx="1">
                  <c:v>0.85371014054707561</c:v>
                </c:pt>
                <c:pt idx="2">
                  <c:v>0.86001425516749819</c:v>
                </c:pt>
                <c:pt idx="3">
                  <c:v>0.876</c:v>
                </c:pt>
                <c:pt idx="4">
                  <c:v>0.88100000000000001</c:v>
                </c:pt>
                <c:pt idx="5">
                  <c:v>0.87370572207084463</c:v>
                </c:pt>
                <c:pt idx="6">
                  <c:v>0.83299999999999996</c:v>
                </c:pt>
                <c:pt idx="7">
                  <c:v>0.82493368700265257</c:v>
                </c:pt>
                <c:pt idx="8">
                  <c:v>0.82275657392200752</c:v>
                </c:pt>
                <c:pt idx="9">
                  <c:v>0.81736548803932541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D-9CF6-4161-BA44-B063A0B9C534}"/>
            </c:ext>
          </c:extLst>
        </c:ser>
        <c:ser>
          <c:idx val="1"/>
          <c:order val="1"/>
          <c:tx>
            <c:strRef>
              <c:f>'자급율, 인당소비 (산식변경시)'!$C$31:$D$31</c:f>
              <c:strCache>
                <c:ptCount val="2"/>
                <c:pt idx="0">
                  <c:v>쇠고기</c:v>
                </c:pt>
              </c:strCache>
            </c:strRef>
          </c:tx>
          <c:spPr>
            <a:ln w="19050"/>
          </c:spPr>
          <c:dPt>
            <c:idx val="5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F-9CF6-4161-BA44-B063A0B9C534}"/>
              </c:ext>
            </c:extLst>
          </c:dPt>
          <c:dPt>
            <c:idx val="6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1-9CF6-4161-BA44-B063A0B9C534}"/>
              </c:ext>
            </c:extLst>
          </c:dPt>
          <c:dPt>
            <c:idx val="7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3-9CF6-4161-BA44-B063A0B9C534}"/>
              </c:ext>
            </c:extLst>
          </c:dPt>
          <c:dPt>
            <c:idx val="8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5-9CF6-4161-BA44-B063A0B9C534}"/>
              </c:ext>
            </c:extLst>
          </c:dPt>
          <c:dPt>
            <c:idx val="9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7-9CF6-4161-BA44-B063A0B9C534}"/>
              </c:ext>
            </c:extLst>
          </c:dPt>
          <c:dPt>
            <c:idx val="10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9-9CF6-4161-BA44-B063A0B9C534}"/>
              </c:ext>
            </c:extLst>
          </c:dPt>
          <c:dPt>
            <c:idx val="11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B-9CF6-4161-BA44-B063A0B9C534}"/>
              </c:ext>
            </c:extLst>
          </c:dPt>
          <c:dPt>
            <c:idx val="12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1D-9CF6-4161-BA44-B063A0B9C534}"/>
              </c:ext>
            </c:extLst>
          </c:dPt>
          <c:dPt>
            <c:idx val="13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1F-9CF6-4161-BA44-B063A0B9C534}"/>
              </c:ext>
            </c:extLst>
          </c:dPt>
          <c:dPt>
            <c:idx val="14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21-9CF6-4161-BA44-B063A0B9C53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'자급율, 인당소비 (산식변경시)'!$O$29:$X$29</c:f>
              <c:strCache>
                <c:ptCount val="10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  <c:pt idx="3">
                  <c:v>2019년</c:v>
                </c:pt>
                <c:pt idx="4">
                  <c:v>2020년</c:v>
                </c:pt>
                <c:pt idx="5">
                  <c:v>2021년</c:v>
                </c:pt>
                <c:pt idx="6">
                  <c:v>2022년</c:v>
                </c:pt>
                <c:pt idx="7">
                  <c:v>2023년
(F)</c:v>
                </c:pt>
                <c:pt idx="8">
                  <c:v>2027년
(F)</c:v>
                </c:pt>
                <c:pt idx="9">
                  <c:v>2032년
(F)</c:v>
                </c:pt>
              </c:strCache>
            </c:strRef>
          </c:cat>
          <c:val>
            <c:numRef>
              <c:f>'자급율, 인당소비 (산식변경시)'!$O$31:$X$31</c:f>
              <c:numCache>
                <c:formatCode>0.0%</c:formatCode>
                <c:ptCount val="10"/>
                <c:pt idx="0">
                  <c:v>0.39</c:v>
                </c:pt>
                <c:pt idx="1">
                  <c:v>0.40994854202401371</c:v>
                </c:pt>
                <c:pt idx="2">
                  <c:v>0.36199999999999999</c:v>
                </c:pt>
                <c:pt idx="3">
                  <c:v>0.36458333333333331</c:v>
                </c:pt>
                <c:pt idx="4">
                  <c:v>0.372</c:v>
                </c:pt>
                <c:pt idx="5">
                  <c:v>0.36799999999999999</c:v>
                </c:pt>
                <c:pt idx="6">
                  <c:v>0.377</c:v>
                </c:pt>
                <c:pt idx="7">
                  <c:v>0.40699999999999997</c:v>
                </c:pt>
                <c:pt idx="8">
                  <c:v>0.39700000000000002</c:v>
                </c:pt>
                <c:pt idx="9">
                  <c:v>0.39816962326835076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22-9CF6-4161-BA44-B063A0B9C534}"/>
            </c:ext>
          </c:extLst>
        </c:ser>
        <c:ser>
          <c:idx val="2"/>
          <c:order val="2"/>
          <c:tx>
            <c:strRef>
              <c:f>'자급율, 인당소비 (산식변경시)'!$C$32:$D$32</c:f>
              <c:strCache>
                <c:ptCount val="2"/>
                <c:pt idx="0">
                  <c:v>돼지고기</c:v>
                </c:pt>
              </c:strCache>
            </c:strRef>
          </c:tx>
          <c:spPr>
            <a:ln w="19050"/>
          </c:spPr>
          <c:dPt>
            <c:idx val="5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4-9CF6-4161-BA44-B063A0B9C534}"/>
              </c:ext>
            </c:extLst>
          </c:dPt>
          <c:dPt>
            <c:idx val="6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6-9CF6-4161-BA44-B063A0B9C534}"/>
              </c:ext>
            </c:extLst>
          </c:dPt>
          <c:dPt>
            <c:idx val="7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8-9CF6-4161-BA44-B063A0B9C534}"/>
              </c:ext>
            </c:extLst>
          </c:dPt>
          <c:dPt>
            <c:idx val="8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A-9CF6-4161-BA44-B063A0B9C534}"/>
              </c:ext>
            </c:extLst>
          </c:dPt>
          <c:dPt>
            <c:idx val="9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C-9CF6-4161-BA44-B063A0B9C534}"/>
              </c:ext>
            </c:extLst>
          </c:dPt>
          <c:dPt>
            <c:idx val="10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E-9CF6-4161-BA44-B063A0B9C534}"/>
              </c:ext>
            </c:extLst>
          </c:dPt>
          <c:dPt>
            <c:idx val="11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30-9CF6-4161-BA44-B063A0B9C534}"/>
              </c:ext>
            </c:extLst>
          </c:dPt>
          <c:dPt>
            <c:idx val="12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32-9CF6-4161-BA44-B063A0B9C534}"/>
              </c:ext>
            </c:extLst>
          </c:dPt>
          <c:dPt>
            <c:idx val="13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34-9CF6-4161-BA44-B063A0B9C534}"/>
              </c:ext>
            </c:extLst>
          </c:dPt>
          <c:dPt>
            <c:idx val="14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36-9CF6-4161-BA44-B063A0B9C53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'자급율, 인당소비 (산식변경시)'!$O$29:$X$29</c:f>
              <c:strCache>
                <c:ptCount val="10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  <c:pt idx="3">
                  <c:v>2019년</c:v>
                </c:pt>
                <c:pt idx="4">
                  <c:v>2020년</c:v>
                </c:pt>
                <c:pt idx="5">
                  <c:v>2021년</c:v>
                </c:pt>
                <c:pt idx="6">
                  <c:v>2022년</c:v>
                </c:pt>
                <c:pt idx="7">
                  <c:v>2023년
(F)</c:v>
                </c:pt>
                <c:pt idx="8">
                  <c:v>2027년
(F)</c:v>
                </c:pt>
                <c:pt idx="9">
                  <c:v>2032년
(F)</c:v>
                </c:pt>
              </c:strCache>
            </c:strRef>
          </c:cat>
          <c:val>
            <c:numRef>
              <c:f>'자급율, 인당소비 (산식변경시)'!$O$32:$X$32</c:f>
              <c:numCache>
                <c:formatCode>0.0%</c:formatCode>
                <c:ptCount val="10"/>
                <c:pt idx="0">
                  <c:v>0.71799999999999997</c:v>
                </c:pt>
                <c:pt idx="1">
                  <c:v>0.70449172576832153</c:v>
                </c:pt>
                <c:pt idx="2">
                  <c:v>0.6953937592867756</c:v>
                </c:pt>
                <c:pt idx="3">
                  <c:v>0.71983655274888558</c:v>
                </c:pt>
                <c:pt idx="4">
                  <c:v>0.74121166791323856</c:v>
                </c:pt>
                <c:pt idx="5">
                  <c:v>0.75085557837097883</c:v>
                </c:pt>
                <c:pt idx="6">
                  <c:v>0.73262739907346131</c:v>
                </c:pt>
                <c:pt idx="7">
                  <c:v>0.72299999999999998</c:v>
                </c:pt>
                <c:pt idx="8">
                  <c:v>0.72299999999999998</c:v>
                </c:pt>
                <c:pt idx="9">
                  <c:v>0.72199999999999998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37-9CF6-4161-BA44-B063A0B9C5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7661008"/>
        <c:axId val="567661400"/>
      </c:lineChart>
      <c:catAx>
        <c:axId val="567661008"/>
        <c:scaling>
          <c:orientation val="minMax"/>
        </c:scaling>
        <c:delete val="0"/>
        <c:axPos val="b"/>
        <c:majorGridlines>
          <c:spPr>
            <a:ln w="0"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pPr>
            <a:endParaRPr lang="ko-KR"/>
          </a:p>
        </c:txPr>
        <c:crossAx val="567661400"/>
        <c:crosses val="autoZero"/>
        <c:auto val="1"/>
        <c:lblAlgn val="ctr"/>
        <c:lblOffset val="100"/>
        <c:noMultiLvlLbl val="0"/>
      </c:catAx>
      <c:valAx>
        <c:axId val="567661400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567661008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>
              <a:latin typeface="맑은 고딕" panose="020B0503020000020004" pitchFamily="50" charset="-127"/>
              <a:ea typeface="맑은 고딕" panose="020B0503020000020004" pitchFamily="50" charset="-127"/>
            </a:defRPr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ko-K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pPr>
            <a:r>
              <a:rPr 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축종별 </a:t>
            </a:r>
            <a:r>
              <a:rPr 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인당 소비 현황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'자급율, 인당소비 (산식변경시)'!$C$35</c:f>
              <c:strCache>
                <c:ptCount val="1"/>
                <c:pt idx="0">
                  <c:v>닭고기</c:v>
                </c:pt>
              </c:strCache>
            </c:strRef>
          </c:tx>
          <c:spPr>
            <a:ln w="38100"/>
          </c:spPr>
          <c:dPt>
            <c:idx val="5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573B-42F2-B178-330CD07A58F0}"/>
              </c:ext>
            </c:extLst>
          </c:dPt>
          <c:dPt>
            <c:idx val="6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573B-42F2-B178-330CD07A58F0}"/>
              </c:ext>
            </c:extLst>
          </c:dPt>
          <c:dPt>
            <c:idx val="7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573B-42F2-B178-330CD07A58F0}"/>
              </c:ext>
            </c:extLst>
          </c:dPt>
          <c:dPt>
            <c:idx val="8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573B-42F2-B178-330CD07A58F0}"/>
              </c:ext>
            </c:extLst>
          </c:dPt>
          <c:dPt>
            <c:idx val="9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9-573B-42F2-B178-330CD07A58F0}"/>
              </c:ext>
            </c:extLst>
          </c:dPt>
          <c:dPt>
            <c:idx val="10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B-573B-42F2-B178-330CD07A58F0}"/>
              </c:ext>
            </c:extLst>
          </c:dPt>
          <c:dPt>
            <c:idx val="11"/>
            <c:bubble3D val="0"/>
            <c:spPr>
              <a:ln w="3810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D-573B-42F2-B178-330CD07A58F0}"/>
              </c:ext>
            </c:extLst>
          </c:dPt>
          <c:dPt>
            <c:idx val="12"/>
            <c:bubble3D val="0"/>
            <c:spPr>
              <a:ln w="3810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0F-573B-42F2-B178-330CD07A58F0}"/>
              </c:ext>
            </c:extLst>
          </c:dPt>
          <c:dPt>
            <c:idx val="13"/>
            <c:bubble3D val="0"/>
            <c:spPr>
              <a:ln w="3810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11-573B-42F2-B178-330CD07A58F0}"/>
              </c:ext>
            </c:extLst>
          </c:dPt>
          <c:dPt>
            <c:idx val="14"/>
            <c:bubble3D val="0"/>
            <c:spPr>
              <a:ln w="3810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13-573B-42F2-B178-330CD07A58F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'자급율, 인당소비 (산식변경시)'!$O$34:$X$34</c:f>
              <c:strCache>
                <c:ptCount val="10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  <c:pt idx="3">
                  <c:v>2019년</c:v>
                </c:pt>
                <c:pt idx="4">
                  <c:v>2020년</c:v>
                </c:pt>
                <c:pt idx="5">
                  <c:v>2021년</c:v>
                </c:pt>
                <c:pt idx="6">
                  <c:v>2022년</c:v>
                </c:pt>
                <c:pt idx="7">
                  <c:v>2023년
(F)</c:v>
                </c:pt>
                <c:pt idx="8">
                  <c:v>2027년
(F)</c:v>
                </c:pt>
                <c:pt idx="9">
                  <c:v>2032년
(F)</c:v>
                </c:pt>
              </c:strCache>
            </c:strRef>
          </c:cat>
          <c:val>
            <c:numRef>
              <c:f>'자급율, 인당소비 (산식변경시)'!$O$35:$X$35</c:f>
              <c:numCache>
                <c:formatCode>_-* #,##0.0_-;\-* #,##0.0_-;_-* "-"_-;_-@_-</c:formatCode>
                <c:ptCount val="10"/>
                <c:pt idx="0">
                  <c:v>13.8</c:v>
                </c:pt>
                <c:pt idx="1">
                  <c:v>13.3</c:v>
                </c:pt>
                <c:pt idx="2">
                  <c:v>14.2</c:v>
                </c:pt>
                <c:pt idx="3">
                  <c:v>14.8</c:v>
                </c:pt>
                <c:pt idx="4">
                  <c:v>12.5</c:v>
                </c:pt>
                <c:pt idx="5">
                  <c:v>14.6</c:v>
                </c:pt>
                <c:pt idx="6">
                  <c:v>15.1</c:v>
                </c:pt>
                <c:pt idx="7">
                  <c:v>15.311399999999999</c:v>
                </c:pt>
                <c:pt idx="8">
                  <c:v>15.8379510843136</c:v>
                </c:pt>
                <c:pt idx="9">
                  <c:v>16.5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14-573B-42F2-B178-330CD07A58F0}"/>
            </c:ext>
          </c:extLst>
        </c:ser>
        <c:ser>
          <c:idx val="1"/>
          <c:order val="1"/>
          <c:tx>
            <c:strRef>
              <c:f>'자급율, 인당소비 (산식변경시)'!$C$36</c:f>
              <c:strCache>
                <c:ptCount val="1"/>
                <c:pt idx="0">
                  <c:v>쇠고기</c:v>
                </c:pt>
              </c:strCache>
            </c:strRef>
          </c:tx>
          <c:spPr>
            <a:ln w="19050">
              <a:prstDash val="solid"/>
            </a:ln>
          </c:spPr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15-573B-42F2-B178-330CD07A58F0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16-573B-42F2-B178-330CD07A58F0}"/>
              </c:ext>
            </c:extLst>
          </c:dPt>
          <c:dPt>
            <c:idx val="7"/>
            <c:bubble3D val="0"/>
            <c:extLst>
              <c:ext xmlns:c16="http://schemas.microsoft.com/office/drawing/2014/chart" uri="{C3380CC4-5D6E-409C-BE32-E72D297353CC}">
                <c16:uniqueId val="{00000017-573B-42F2-B178-330CD07A58F0}"/>
              </c:ext>
            </c:extLst>
          </c:dPt>
          <c:dPt>
            <c:idx val="8"/>
            <c:bubble3D val="0"/>
            <c:extLst>
              <c:ext xmlns:c16="http://schemas.microsoft.com/office/drawing/2014/chart" uri="{C3380CC4-5D6E-409C-BE32-E72D297353CC}">
                <c16:uniqueId val="{00000018-573B-42F2-B178-330CD07A58F0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19-573B-42F2-B178-330CD07A58F0}"/>
              </c:ext>
            </c:extLst>
          </c:dPt>
          <c:dPt>
            <c:idx val="10"/>
            <c:bubble3D val="0"/>
            <c:extLst>
              <c:ext xmlns:c16="http://schemas.microsoft.com/office/drawing/2014/chart" uri="{C3380CC4-5D6E-409C-BE32-E72D297353CC}">
                <c16:uniqueId val="{0000001A-573B-42F2-B178-330CD07A58F0}"/>
              </c:ext>
            </c:extLst>
          </c:dPt>
          <c:dPt>
            <c:idx val="11"/>
            <c:bubble3D val="0"/>
            <c:extLst>
              <c:ext xmlns:c16="http://schemas.microsoft.com/office/drawing/2014/chart" uri="{C3380CC4-5D6E-409C-BE32-E72D297353CC}">
                <c16:uniqueId val="{0000001B-573B-42F2-B178-330CD07A58F0}"/>
              </c:ext>
            </c:extLst>
          </c:dPt>
          <c:dPt>
            <c:idx val="12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1D-573B-42F2-B178-330CD07A58F0}"/>
              </c:ext>
            </c:extLst>
          </c:dPt>
          <c:dPt>
            <c:idx val="13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1F-573B-42F2-B178-330CD07A58F0}"/>
              </c:ext>
            </c:extLst>
          </c:dPt>
          <c:dPt>
            <c:idx val="14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21-573B-42F2-B178-330CD07A58F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'자급율, 인당소비 (산식변경시)'!$O$34:$X$34</c:f>
              <c:strCache>
                <c:ptCount val="10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  <c:pt idx="3">
                  <c:v>2019년</c:v>
                </c:pt>
                <c:pt idx="4">
                  <c:v>2020년</c:v>
                </c:pt>
                <c:pt idx="5">
                  <c:v>2021년</c:v>
                </c:pt>
                <c:pt idx="6">
                  <c:v>2022년</c:v>
                </c:pt>
                <c:pt idx="7">
                  <c:v>2023년
(F)</c:v>
                </c:pt>
                <c:pt idx="8">
                  <c:v>2027년
(F)</c:v>
                </c:pt>
                <c:pt idx="9">
                  <c:v>2032년
(F)</c:v>
                </c:pt>
              </c:strCache>
            </c:strRef>
          </c:cat>
          <c:val>
            <c:numRef>
              <c:f>'자급율, 인당소비 (산식변경시)'!$O$36:$X$36</c:f>
              <c:numCache>
                <c:formatCode>_-* #,##0.0_-;\-* #,##0.0_-;_-* "-"_-;_-@_-</c:formatCode>
                <c:ptCount val="10"/>
                <c:pt idx="0">
                  <c:v>11.6</c:v>
                </c:pt>
                <c:pt idx="1">
                  <c:v>11.3</c:v>
                </c:pt>
                <c:pt idx="2">
                  <c:v>12.7</c:v>
                </c:pt>
                <c:pt idx="3">
                  <c:v>13</c:v>
                </c:pt>
                <c:pt idx="4">
                  <c:v>12.9</c:v>
                </c:pt>
                <c:pt idx="5">
                  <c:v>13.8</c:v>
                </c:pt>
                <c:pt idx="6">
                  <c:v>14.8</c:v>
                </c:pt>
                <c:pt idx="7">
                  <c:v>14.8</c:v>
                </c:pt>
                <c:pt idx="8">
                  <c:v>14.9</c:v>
                </c:pt>
                <c:pt idx="9">
                  <c:v>15.8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22-573B-42F2-B178-330CD07A58F0}"/>
            </c:ext>
          </c:extLst>
        </c:ser>
        <c:ser>
          <c:idx val="2"/>
          <c:order val="2"/>
          <c:tx>
            <c:strRef>
              <c:f>'자급율, 인당소비 (산식변경시)'!$C$37</c:f>
              <c:strCache>
                <c:ptCount val="1"/>
                <c:pt idx="0">
                  <c:v>돼지고기</c:v>
                </c:pt>
              </c:strCache>
            </c:strRef>
          </c:tx>
          <c:spPr>
            <a:ln w="19050"/>
          </c:spPr>
          <c:dPt>
            <c:idx val="5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4-573B-42F2-B178-330CD07A58F0}"/>
              </c:ext>
            </c:extLst>
          </c:dPt>
          <c:dPt>
            <c:idx val="6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6-573B-42F2-B178-330CD07A58F0}"/>
              </c:ext>
            </c:extLst>
          </c:dPt>
          <c:dPt>
            <c:idx val="7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8-573B-42F2-B178-330CD07A58F0}"/>
              </c:ext>
            </c:extLst>
          </c:dPt>
          <c:dPt>
            <c:idx val="8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A-573B-42F2-B178-330CD07A58F0}"/>
              </c:ext>
            </c:extLst>
          </c:dPt>
          <c:dPt>
            <c:idx val="9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C-573B-42F2-B178-330CD07A58F0}"/>
              </c:ext>
            </c:extLst>
          </c:dPt>
          <c:dPt>
            <c:idx val="10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2E-573B-42F2-B178-330CD07A58F0}"/>
              </c:ext>
            </c:extLst>
          </c:dPt>
          <c:dPt>
            <c:idx val="11"/>
            <c:bubble3D val="0"/>
            <c:spPr>
              <a:ln w="19050"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30-573B-42F2-B178-330CD07A58F0}"/>
              </c:ext>
            </c:extLst>
          </c:dPt>
          <c:dPt>
            <c:idx val="12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32-573B-42F2-B178-330CD07A58F0}"/>
              </c:ext>
            </c:extLst>
          </c:dPt>
          <c:dPt>
            <c:idx val="13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34-573B-42F2-B178-330CD07A58F0}"/>
              </c:ext>
            </c:extLst>
          </c:dPt>
          <c:dPt>
            <c:idx val="14"/>
            <c:bubble3D val="0"/>
            <c:spPr>
              <a:ln w="19050">
                <a:prstDash val="sysDash"/>
              </a:ln>
            </c:spPr>
            <c:extLst>
              <c:ext xmlns:c16="http://schemas.microsoft.com/office/drawing/2014/chart" uri="{C3380CC4-5D6E-409C-BE32-E72D297353CC}">
                <c16:uniqueId val="{00000036-573B-42F2-B178-330CD07A58F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'자급율, 인당소비 (산식변경시)'!$O$34:$X$34</c:f>
              <c:strCache>
                <c:ptCount val="10"/>
                <c:pt idx="0">
                  <c:v>2016년</c:v>
                </c:pt>
                <c:pt idx="1">
                  <c:v>2017년</c:v>
                </c:pt>
                <c:pt idx="2">
                  <c:v>2018년</c:v>
                </c:pt>
                <c:pt idx="3">
                  <c:v>2019년</c:v>
                </c:pt>
                <c:pt idx="4">
                  <c:v>2020년</c:v>
                </c:pt>
                <c:pt idx="5">
                  <c:v>2021년</c:v>
                </c:pt>
                <c:pt idx="6">
                  <c:v>2022년</c:v>
                </c:pt>
                <c:pt idx="7">
                  <c:v>2023년
(F)</c:v>
                </c:pt>
                <c:pt idx="8">
                  <c:v>2027년
(F)</c:v>
                </c:pt>
                <c:pt idx="9">
                  <c:v>2032년
(F)</c:v>
                </c:pt>
              </c:strCache>
            </c:strRef>
          </c:cat>
          <c:val>
            <c:numRef>
              <c:f>'자급율, 인당소비 (산식변경시)'!$O$37:$X$37</c:f>
              <c:numCache>
                <c:formatCode>_-* #,##0.0_-;\-* #,##0.0_-;_-* "-"_-;_-@_-</c:formatCode>
                <c:ptCount val="10"/>
                <c:pt idx="0">
                  <c:v>24.1</c:v>
                </c:pt>
                <c:pt idx="1">
                  <c:v>24.5</c:v>
                </c:pt>
                <c:pt idx="2">
                  <c:v>27</c:v>
                </c:pt>
                <c:pt idx="3">
                  <c:v>26.8</c:v>
                </c:pt>
                <c:pt idx="4">
                  <c:v>27.1</c:v>
                </c:pt>
                <c:pt idx="5">
                  <c:v>27.6</c:v>
                </c:pt>
                <c:pt idx="6">
                  <c:v>28.5</c:v>
                </c:pt>
                <c:pt idx="7">
                  <c:v>26.505000000000003</c:v>
                </c:pt>
                <c:pt idx="8">
                  <c:v>27.300150000000002</c:v>
                </c:pt>
                <c:pt idx="9">
                  <c:v>28.392156000000004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37-573B-42F2-B178-330CD07A58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7659440"/>
        <c:axId val="573284552"/>
      </c:lineChart>
      <c:catAx>
        <c:axId val="567659440"/>
        <c:scaling>
          <c:orientation val="minMax"/>
        </c:scaling>
        <c:delete val="0"/>
        <c:axPos val="b"/>
        <c:majorGridlines>
          <c:spPr>
            <a:ln w="3175"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pPr>
            <a:endParaRPr lang="ko-KR"/>
          </a:p>
        </c:txPr>
        <c:crossAx val="573284552"/>
        <c:crosses val="autoZero"/>
        <c:auto val="1"/>
        <c:lblAlgn val="ctr"/>
        <c:lblOffset val="100"/>
        <c:noMultiLvlLbl val="0"/>
      </c:catAx>
      <c:valAx>
        <c:axId val="573284552"/>
        <c:scaling>
          <c:orientation val="minMax"/>
        </c:scaling>
        <c:delete val="1"/>
        <c:axPos val="l"/>
        <c:numFmt formatCode="_-* #,##0.0_-;\-* #,##0.0_-;_-* &quot;-&quot;_-;_-@_-" sourceLinked="1"/>
        <c:majorTickMark val="out"/>
        <c:minorTickMark val="none"/>
        <c:tickLblPos val="nextTo"/>
        <c:crossAx val="567659440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>
              <a:latin typeface="맑은 고딕" panose="020B0503020000020004" pitchFamily="50" charset="-127"/>
              <a:ea typeface="맑은 고딕" panose="020B0503020000020004" pitchFamily="50" charset="-127"/>
            </a:defRPr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ko-K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70191428099184E-2"/>
          <c:y val="6.6777915391377382E-2"/>
          <c:w val="0.93065961714380163"/>
          <c:h val="0.691543870031151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Sheet1!$B$2:$B$4</c:f>
              <c:numCache>
                <c:formatCode>#,##0_ </c:formatCode>
                <c:ptCount val="3"/>
                <c:pt idx="0">
                  <c:v>74</c:v>
                </c:pt>
                <c:pt idx="1">
                  <c:v>75.3</c:v>
                </c:pt>
                <c:pt idx="2">
                  <c:v>70.8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8E-45B6-9FF8-E1465670FE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D사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Sheet1!$C$2:$C$4</c:f>
              <c:numCache>
                <c:formatCode>#,##0_ </c:formatCode>
                <c:ptCount val="3"/>
                <c:pt idx="0">
                  <c:v>187.9</c:v>
                </c:pt>
                <c:pt idx="1">
                  <c:v>275.5</c:v>
                </c:pt>
                <c:pt idx="2">
                  <c:v>426.9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8E-45B6-9FF8-E1465670FED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M사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Sheet1!$D$2:$D$4</c:f>
              <c:numCache>
                <c:formatCode>#,##0_ </c:formatCode>
                <c:ptCount val="3"/>
                <c:pt idx="0">
                  <c:v>80.099999999999994</c:v>
                </c:pt>
                <c:pt idx="1">
                  <c:v>83.5</c:v>
                </c:pt>
                <c:pt idx="2">
                  <c:v>73.2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08E-45B6-9FF8-E1465670FED5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C사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1556596973238664E-16"/>
                  <c:y val="2.770876344188659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08E-45B6-9FF8-E1465670FED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Sheet1!$E$2:$E$4</c:f>
              <c:numCache>
                <c:formatCode>#,##0_ </c:formatCode>
                <c:ptCount val="3"/>
                <c:pt idx="0">
                  <c:v>66.8</c:v>
                </c:pt>
                <c:pt idx="1">
                  <c:v>63.2</c:v>
                </c:pt>
                <c:pt idx="2">
                  <c:v>64.400000000000006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08E-45B6-9FF8-E1465670FED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548577136"/>
        <c:axId val="1838354816"/>
      </c:barChart>
      <c:catAx>
        <c:axId val="1548577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838354816"/>
        <c:crosses val="autoZero"/>
        <c:auto val="1"/>
        <c:lblAlgn val="ctr"/>
        <c:lblOffset val="100"/>
        <c:noMultiLvlLbl val="0"/>
      </c:catAx>
      <c:valAx>
        <c:axId val="1838354816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1548577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388629765538176"/>
          <c:y val="0.86179552764830358"/>
          <c:w val="0.50160594709184847"/>
          <c:h val="0.124350325452710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>
      <a:solidFill>
        <a:schemeClr val="bg1">
          <a:lumMod val="85000"/>
        </a:schemeClr>
      </a:solidFill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70191428099184E-2"/>
          <c:y val="6.6777915391377382E-2"/>
          <c:w val="0.93065961714380163"/>
          <c:h val="0.685744659798308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Sheet1!$B$2:$B$4</c:f>
              <c:numCache>
                <c:formatCode>#,##0_ </c:formatCode>
                <c:ptCount val="3"/>
                <c:pt idx="0">
                  <c:v>198.4</c:v>
                </c:pt>
                <c:pt idx="1">
                  <c:v>173.4</c:v>
                </c:pt>
                <c:pt idx="2">
                  <c:v>173.5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AE-4974-8EAE-7256A01F13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D사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Sheet1!$C$2:$C$4</c:f>
              <c:numCache>
                <c:formatCode>#,##0_ </c:formatCode>
                <c:ptCount val="3"/>
                <c:pt idx="0">
                  <c:v>47.9</c:v>
                </c:pt>
                <c:pt idx="1">
                  <c:v>32</c:v>
                </c:pt>
                <c:pt idx="2">
                  <c:v>22.9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0AE-4974-8EAE-7256A01F13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M사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Sheet1!$D$2:$D$4</c:f>
              <c:numCache>
                <c:formatCode>#,##0_ </c:formatCode>
                <c:ptCount val="3"/>
                <c:pt idx="0">
                  <c:v>242</c:v>
                </c:pt>
                <c:pt idx="1">
                  <c:v>230.9</c:v>
                </c:pt>
                <c:pt idx="2">
                  <c:v>257.3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0AE-4974-8EAE-7256A01F13B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C사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1556596973238664E-16"/>
                  <c:y val="2.770876344188659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0AE-4974-8EAE-7256A01F13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Sheet1!$E$2:$E$4</c:f>
              <c:numCache>
                <c:formatCode>#,##0_ </c:formatCode>
                <c:ptCount val="3"/>
                <c:pt idx="0">
                  <c:v>179.8</c:v>
                </c:pt>
                <c:pt idx="1">
                  <c:v>120.6</c:v>
                </c:pt>
                <c:pt idx="2">
                  <c:v>139.9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0AE-4974-8EAE-7256A01F13B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548577136"/>
        <c:axId val="1838354816"/>
      </c:barChart>
      <c:catAx>
        <c:axId val="1548577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838354816"/>
        <c:crosses val="autoZero"/>
        <c:auto val="1"/>
        <c:lblAlgn val="ctr"/>
        <c:lblOffset val="100"/>
        <c:noMultiLvlLbl val="0"/>
      </c:catAx>
      <c:valAx>
        <c:axId val="1838354816"/>
        <c:scaling>
          <c:orientation val="minMax"/>
        </c:scaling>
        <c:delete val="1"/>
        <c:axPos val="l"/>
        <c:numFmt formatCode="#,##0_ " sourceLinked="1"/>
        <c:majorTickMark val="none"/>
        <c:minorTickMark val="none"/>
        <c:tickLblPos val="nextTo"/>
        <c:crossAx val="1548577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964547557724503"/>
          <c:y val="0.85572480806726936"/>
          <c:w val="0.54592373352049117"/>
          <c:h val="0.1321337527706620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>
      <a:solidFill>
        <a:schemeClr val="bg1">
          <a:lumMod val="85000"/>
        </a:schemeClr>
      </a:solidFill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70191428099184E-2"/>
          <c:y val="6.6777915391377382E-2"/>
          <c:w val="0.93065961714380163"/>
          <c:h val="0.655119552544945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Sheet1!$B$2:$B$4</c:f>
              <c:numCache>
                <c:formatCode>#,##0.0_ </c:formatCode>
                <c:ptCount val="3"/>
                <c:pt idx="0">
                  <c:v>18.600000000000001</c:v>
                </c:pt>
                <c:pt idx="1">
                  <c:v>5.3</c:v>
                </c:pt>
                <c:pt idx="2">
                  <c:v>-10.4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B1-4473-AAB3-87B887EF03E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D사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Sheet1!$C$2:$C$4</c:f>
              <c:numCache>
                <c:formatCode>#,##0.0_ </c:formatCode>
                <c:ptCount val="3"/>
                <c:pt idx="0">
                  <c:v>13.9</c:v>
                </c:pt>
                <c:pt idx="1">
                  <c:v>1.9</c:v>
                </c:pt>
                <c:pt idx="2">
                  <c:v>-13.4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4B1-4473-AAB3-87B887EF03E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M사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Sheet1!$D$2:$D$4</c:f>
              <c:numCache>
                <c:formatCode>#,##0.0_ </c:formatCode>
                <c:ptCount val="3"/>
                <c:pt idx="0">
                  <c:v>26.6</c:v>
                </c:pt>
                <c:pt idx="1">
                  <c:v>5.6</c:v>
                </c:pt>
                <c:pt idx="2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4B1-4473-AAB3-87B887EF03E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C사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1556596973238664E-16"/>
                  <c:y val="2.770876344188659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4B1-4473-AAB3-87B887EF03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Sheet1!$E$2:$E$4</c:f>
              <c:numCache>
                <c:formatCode>#,##0.0_ </c:formatCode>
                <c:ptCount val="3"/>
                <c:pt idx="0">
                  <c:v>31.8</c:v>
                </c:pt>
                <c:pt idx="1">
                  <c:v>0.3</c:v>
                </c:pt>
                <c:pt idx="2">
                  <c:v>-12.1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4B1-4473-AAB3-87B887EF03E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548577136"/>
        <c:axId val="1838354816"/>
      </c:barChart>
      <c:catAx>
        <c:axId val="1548577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838354816"/>
        <c:crosses val="autoZero"/>
        <c:auto val="1"/>
        <c:lblAlgn val="ctr"/>
        <c:lblOffset val="100"/>
        <c:noMultiLvlLbl val="0"/>
      </c:catAx>
      <c:valAx>
        <c:axId val="1838354816"/>
        <c:scaling>
          <c:orientation val="minMax"/>
        </c:scaling>
        <c:delete val="1"/>
        <c:axPos val="l"/>
        <c:numFmt formatCode="#,##0.0_ " sourceLinked="1"/>
        <c:majorTickMark val="none"/>
        <c:minorTickMark val="none"/>
        <c:tickLblPos val="nextTo"/>
        <c:crossAx val="1548577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388629765538176"/>
          <c:y val="0.86179552764830358"/>
          <c:w val="0.50160594709184847"/>
          <c:h val="0.124350325452710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>
      <a:solidFill>
        <a:schemeClr val="bg1">
          <a:lumMod val="85000"/>
        </a:schemeClr>
      </a:solidFill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670191428099184E-2"/>
          <c:y val="6.6777915391377382E-2"/>
          <c:w val="0.93065961714380163"/>
          <c:h val="0.7935955342448335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하림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Sheet1!$B$2:$B$4</c:f>
              <c:numCache>
                <c:formatCode>#,##0.0_ </c:formatCode>
                <c:ptCount val="3"/>
                <c:pt idx="0">
                  <c:v>2.8</c:v>
                </c:pt>
                <c:pt idx="1">
                  <c:v>2.6</c:v>
                </c:pt>
                <c:pt idx="2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1C4-43C4-BA09-22FC036A3CF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D사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Sheet1!$C$2:$C$4</c:f>
              <c:numCache>
                <c:formatCode>#,##0.0_ </c:formatCode>
                <c:ptCount val="3"/>
                <c:pt idx="0">
                  <c:v>3.4</c:v>
                </c:pt>
                <c:pt idx="1">
                  <c:v>6.2</c:v>
                </c:pt>
                <c:pt idx="2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1C4-43C4-BA09-22FC036A3CF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M사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Sheet1!$D$2:$D$4</c:f>
              <c:numCache>
                <c:formatCode>#,##0.0_ </c:formatCode>
                <c:ptCount val="3"/>
                <c:pt idx="0">
                  <c:v>-2</c:v>
                </c:pt>
                <c:pt idx="1">
                  <c:v>0.7</c:v>
                </c:pt>
                <c:pt idx="2">
                  <c:v>-1.6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1C4-43C4-BA09-22FC036A3CF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C사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1556596973238664E-16"/>
                  <c:y val="2.77087634418865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1C4-43C4-BA09-22FC036A3CF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'22</c:v>
                </c:pt>
                <c:pt idx="1">
                  <c:v>'23</c:v>
                </c:pt>
                <c:pt idx="2">
                  <c:v>'24.3Q</c:v>
                </c:pt>
              </c:strCache>
            </c:strRef>
          </c:cat>
          <c:val>
            <c:numRef>
              <c:f>Sheet1!$E$2:$E$4</c:f>
              <c:numCache>
                <c:formatCode>#,##0.0_ </c:formatCode>
                <c:ptCount val="3"/>
                <c:pt idx="0">
                  <c:v>2</c:v>
                </c:pt>
                <c:pt idx="1">
                  <c:v>3.2</c:v>
                </c:pt>
                <c:pt idx="2">
                  <c:v>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1C4-43C4-BA09-22FC036A3CF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1548577136"/>
        <c:axId val="1838354816"/>
      </c:barChart>
      <c:catAx>
        <c:axId val="1548577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1838354816"/>
        <c:crosses val="autoZero"/>
        <c:auto val="1"/>
        <c:lblAlgn val="ctr"/>
        <c:lblOffset val="100"/>
        <c:noMultiLvlLbl val="0"/>
      </c:catAx>
      <c:valAx>
        <c:axId val="1838354816"/>
        <c:scaling>
          <c:orientation val="minMax"/>
        </c:scaling>
        <c:delete val="1"/>
        <c:axPos val="l"/>
        <c:numFmt formatCode="#,##0.0_ " sourceLinked="1"/>
        <c:majorTickMark val="none"/>
        <c:minorTickMark val="none"/>
        <c:tickLblPos val="nextTo"/>
        <c:crossAx val="1548577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964547557724503"/>
          <c:y val="0.85572480806726936"/>
          <c:w val="0.50160594709184847"/>
          <c:h val="0.124350325452710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2700">
      <a:solidFill>
        <a:schemeClr val="bg1">
          <a:lumMod val="85000"/>
        </a:schemeClr>
      </a:solidFill>
    </a:ln>
    <a:effectLst/>
  </c:spPr>
  <c:txPr>
    <a:bodyPr/>
    <a:lstStyle/>
    <a:p>
      <a:pPr>
        <a:defRPr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0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0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0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6" cy="496967"/>
          </a:xfrm>
          <a:prstGeom prst="rect">
            <a:avLst/>
          </a:prstGeom>
        </p:spPr>
        <p:txBody>
          <a:bodyPr vert="horz" lIns="95690" tIns="47845" rIns="95690" bIns="47845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6" cy="496967"/>
          </a:xfrm>
          <a:prstGeom prst="rect">
            <a:avLst/>
          </a:prstGeom>
        </p:spPr>
        <p:txBody>
          <a:bodyPr vert="horz" lIns="95690" tIns="47845" rIns="95690" bIns="47845" rtlCol="0"/>
          <a:lstStyle>
            <a:lvl1pPr algn="r">
              <a:defRPr sz="1300"/>
            </a:lvl1pPr>
          </a:lstStyle>
          <a:p>
            <a:fld id="{B7F9CB92-20DC-46F1-A9AB-126416047DC9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90" tIns="47845" rIns="95690" bIns="4784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5690" tIns="47845" rIns="95690" bIns="4784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5690" tIns="47845" rIns="95690" bIns="47845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5690" tIns="47845" rIns="95690" bIns="47845" rtlCol="0" anchor="b"/>
          <a:lstStyle>
            <a:lvl1pPr algn="r">
              <a:defRPr sz="1300"/>
            </a:lvl1pPr>
          </a:lstStyle>
          <a:p>
            <a:fld id="{8F011C41-3FBF-42AB-AE18-F2309A08D5B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0265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9779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369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2918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4860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18867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2014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0453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011C41-3FBF-42AB-AE18-F2309A08D5B9}" type="slidenum">
              <a:rPr kumimoji="0" lang="ko-KR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5462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011C41-3FBF-42AB-AE18-F2309A08D5B9}" type="slidenum">
              <a:rPr kumimoji="0" lang="ko-KR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89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72556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91477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14146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5662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9973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3424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011C41-3FBF-42AB-AE18-F2309A08D5B9}" type="slidenum">
              <a:rPr kumimoji="0" lang="ko-KR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382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27468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62478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1C41-3FBF-42AB-AE18-F2309A08D5B9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5355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DA62AC-DD64-43D9-976A-0779EA1B59C2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3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화면 캡처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0" y="2354957"/>
            <a:ext cx="9036496" cy="1154929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kumimoji="1" lang="ko-KR" altLang="en-US" b="1" i="0" dirty="0">
                <a:latin typeface="하림 R" pitchFamily="2" charset="-127"/>
                <a:ea typeface="하림 R" pitchFamily="2" charset="-127"/>
                <a:cs typeface="Arial Unicode MS" pitchFamily="50" charset="-127"/>
              </a:defRPr>
            </a:lvl1pPr>
          </a:lstStyle>
          <a:p>
            <a:pPr marL="0" lvl="0">
              <a:lnSpc>
                <a:spcPct val="70000"/>
              </a:lnSpc>
            </a:pPr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882947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07883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227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4829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0760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642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화면 캡처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32"/>
            <a:ext cx="9144000" cy="6839535"/>
          </a:xfrm>
          <a:prstGeom prst="rect">
            <a:avLst/>
          </a:prstGeom>
        </p:spPr>
      </p:pic>
      <p:cxnSp>
        <p:nvCxnSpPr>
          <p:cNvPr id="6" name="직선 연결선 5"/>
          <p:cNvCxnSpPr/>
          <p:nvPr userDrawn="1"/>
        </p:nvCxnSpPr>
        <p:spPr>
          <a:xfrm>
            <a:off x="755576" y="6525344"/>
            <a:ext cx="77048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슬라이드 번호 개체 틀 6"/>
          <p:cNvSpPr txBox="1">
            <a:spLocks/>
          </p:cNvSpPr>
          <p:nvPr userDrawn="1"/>
        </p:nvSpPr>
        <p:spPr>
          <a:xfrm>
            <a:off x="639884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B8BC9E5-34F3-4040-9531-555C59AB28D2}" type="slidenum">
              <a:rPr lang="ko-KR" altLang="en-US" sz="1200" smtClean="0"/>
              <a:pPr/>
              <a:t>‹#›</a:t>
            </a:fld>
            <a:endParaRPr lang="ko-KR" altLang="en-US" sz="1200" dirty="0"/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673224" y="346646"/>
            <a:ext cx="4402832" cy="418058"/>
          </a:xfrm>
        </p:spPr>
        <p:txBody>
          <a:bodyPr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하림 B" pitchFamily="2" charset="-127"/>
                <a:ea typeface="하림 B" pitchFamily="2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31522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5713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4085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1378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263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C5F40-5297-4681-B537-F343B0233188}" type="datetimeFigureOut">
              <a:rPr lang="ko-KR" altLang="en-US" smtClean="0"/>
              <a:pPr/>
              <a:t>2024-11-27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BC9E5-34F3-4040-9531-555C59AB28D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214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rim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chart" Target="../charts/chart7.xml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chart" Target="../charts/chart5.xml"/><Relationship Id="rId5" Type="http://schemas.openxmlformats.org/officeDocument/2006/relationships/image" Target="../media/image9.png"/><Relationship Id="rId10" Type="http://schemas.openxmlformats.org/officeDocument/2006/relationships/chart" Target="../charts/chart4.xml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chart" Target="../charts/char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0.xml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chart" Target="../charts/char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9.xml"/><Relationship Id="rId5" Type="http://schemas.openxmlformats.org/officeDocument/2006/relationships/chart" Target="../charts/chart18.xml"/><Relationship Id="rId4" Type="http://schemas.openxmlformats.org/officeDocument/2006/relationships/chart" Target="../charts/char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426964"/>
            <a:ext cx="9144000" cy="1154929"/>
          </a:xfrm>
        </p:spPr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Investor Relations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629" y="3462568"/>
            <a:ext cx="9144000" cy="8305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kumimoji="1" lang="ko-KR" altLang="en-US" sz="4400" b="1" i="0" kern="1200" dirty="0">
                <a:solidFill>
                  <a:schemeClr val="tx1"/>
                </a:solidFill>
                <a:latin typeface="하림 R" pitchFamily="2" charset="-127"/>
                <a:ea typeface="하림 R" pitchFamily="2" charset="-127"/>
                <a:cs typeface="Arial Unicode MS" pitchFamily="50" charset="-127"/>
              </a:defRPr>
            </a:lvl1pPr>
          </a:lstStyle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- 2024.3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Q 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경영실적 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7706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Disclaimer</a:t>
            </a:r>
            <a:endParaRPr lang="ko-KR" altLang="en-US" sz="28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556792"/>
            <a:ext cx="81976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자료에  포함된  ㈜하림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이하  “회사”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 경영실적  및 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재무성과와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관련한  모든  정보는 한국채택국제회계기준에  따라  작성되었습니다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한편 본 자료는 미래에 대한 “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예측정보”를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포함하고 있으며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이러한 “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예측정보”는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향후 경영환경의 변화 등에 따라 영향을 받으며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본질적으로 불확실성을 내포하고 있는 바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불확실성으로 인하여 실제 미래 실적은 “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예측정보”에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기재되거나 암시된 내용과 중대한 차이가 있을 수 있습니다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또한  향후  전망은  현재의  시장상황과  회사의  경영방향  등을  고려한  것으로  향후  시장환경의  변화와  전략  수정  등에 따라  달라질  수  있음을  양지하시기  바랍니다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 자료는  어떠한  경우에도  투자자의  투자결과에  대한  법적  책임  소재의  입증  자료로  사용될  수  없습니다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7804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Contents</a:t>
            </a:r>
            <a:endParaRPr lang="ko-KR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539552" y="1000572"/>
            <a:ext cx="8212292" cy="5328592"/>
            <a:chOff x="634694" y="1583795"/>
            <a:chExt cx="7675039" cy="4525963"/>
          </a:xfrm>
          <a:noFill/>
        </p:grpSpPr>
        <p:sp>
          <p:nvSpPr>
            <p:cNvPr id="13" name="직사각형 12"/>
            <p:cNvSpPr/>
            <p:nvPr/>
          </p:nvSpPr>
          <p:spPr>
            <a:xfrm>
              <a:off x="836585" y="1583795"/>
              <a:ext cx="7200800" cy="4525963"/>
            </a:xfrm>
            <a:prstGeom prst="rect">
              <a:avLst/>
            </a:prstGeom>
            <a:grpFill/>
            <a:ln>
              <a:noFill/>
            </a:ln>
          </p:spPr>
        </p:sp>
        <p:sp>
          <p:nvSpPr>
            <p:cNvPr id="15" name="자유형 14"/>
            <p:cNvSpPr/>
            <p:nvPr/>
          </p:nvSpPr>
          <p:spPr>
            <a:xfrm>
              <a:off x="634694" y="1618501"/>
              <a:ext cx="3630887" cy="2056869"/>
            </a:xfrm>
            <a:custGeom>
              <a:avLst/>
              <a:gdLst>
                <a:gd name="connsiteX0" fmla="*/ 0 w 3428115"/>
                <a:gd name="connsiteY0" fmla="*/ 0 h 2056869"/>
                <a:gd name="connsiteX1" fmla="*/ 3428115 w 3428115"/>
                <a:gd name="connsiteY1" fmla="*/ 0 h 2056869"/>
                <a:gd name="connsiteX2" fmla="*/ 3428115 w 3428115"/>
                <a:gd name="connsiteY2" fmla="*/ 2056869 h 2056869"/>
                <a:gd name="connsiteX3" fmla="*/ 0 w 3428115"/>
                <a:gd name="connsiteY3" fmla="*/ 2056869 h 2056869"/>
                <a:gd name="connsiteX4" fmla="*/ 0 w 3428115"/>
                <a:gd name="connsiteY4" fmla="*/ 0 h 205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8115" h="2056869">
                  <a:moveTo>
                    <a:pt x="0" y="0"/>
                  </a:moveTo>
                  <a:lnTo>
                    <a:pt x="3428115" y="0"/>
                  </a:lnTo>
                  <a:lnTo>
                    <a:pt x="3428115" y="2056869"/>
                  </a:lnTo>
                  <a:lnTo>
                    <a:pt x="0" y="205686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0" latinLnBrk="1"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Chapter01  </a:t>
              </a:r>
              <a:r>
                <a:rPr lang="ko-KR" altLang="en-US" b="1" kern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회사 현황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 rtl="0" latinLnBrk="1"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 rtl="0" latinLnBrk="1"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 rtl="0" latinLnBrk="1"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 rtl="0" latinLnBrk="1"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 rtl="0" latinLnBrk="1">
                <a:spcBef>
                  <a:spcPct val="0"/>
                </a:spcBef>
                <a:spcAft>
                  <a:spcPct val="35000"/>
                </a:spcAft>
              </a:pPr>
              <a:endParaRPr lang="en-US" altLang="ko-KR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자유형 15"/>
            <p:cNvSpPr/>
            <p:nvPr/>
          </p:nvSpPr>
          <p:spPr>
            <a:xfrm>
              <a:off x="4608390" y="1618501"/>
              <a:ext cx="3701343" cy="2056869"/>
            </a:xfrm>
            <a:custGeom>
              <a:avLst/>
              <a:gdLst>
                <a:gd name="connsiteX0" fmla="*/ 0 w 3428115"/>
                <a:gd name="connsiteY0" fmla="*/ 0 h 2056869"/>
                <a:gd name="connsiteX1" fmla="*/ 3428115 w 3428115"/>
                <a:gd name="connsiteY1" fmla="*/ 0 h 2056869"/>
                <a:gd name="connsiteX2" fmla="*/ 3428115 w 3428115"/>
                <a:gd name="connsiteY2" fmla="*/ 2056869 h 2056869"/>
                <a:gd name="connsiteX3" fmla="*/ 0 w 3428115"/>
                <a:gd name="connsiteY3" fmla="*/ 2056869 h 2056869"/>
                <a:gd name="connsiteX4" fmla="*/ 0 w 3428115"/>
                <a:gd name="connsiteY4" fmla="*/ 0 h 205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8115" h="2056869">
                  <a:moveTo>
                    <a:pt x="0" y="0"/>
                  </a:moveTo>
                  <a:lnTo>
                    <a:pt x="3428115" y="0"/>
                  </a:lnTo>
                  <a:lnTo>
                    <a:pt x="3428115" y="2056869"/>
                  </a:lnTo>
                  <a:lnTo>
                    <a:pt x="0" y="205686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Chapter02 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핵심역량</a:t>
              </a:r>
              <a:endPara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34694" y="4018182"/>
              <a:ext cx="3630886" cy="2056869"/>
            </a:xfrm>
            <a:custGeom>
              <a:avLst/>
              <a:gdLst>
                <a:gd name="connsiteX0" fmla="*/ 0 w 3428115"/>
                <a:gd name="connsiteY0" fmla="*/ 0 h 2056869"/>
                <a:gd name="connsiteX1" fmla="*/ 3428115 w 3428115"/>
                <a:gd name="connsiteY1" fmla="*/ 0 h 2056869"/>
                <a:gd name="connsiteX2" fmla="*/ 3428115 w 3428115"/>
                <a:gd name="connsiteY2" fmla="*/ 2056869 h 2056869"/>
                <a:gd name="connsiteX3" fmla="*/ 0 w 3428115"/>
                <a:gd name="connsiteY3" fmla="*/ 2056869 h 2056869"/>
                <a:gd name="connsiteX4" fmla="*/ 0 w 3428115"/>
                <a:gd name="connsiteY4" fmla="*/ 0 h 205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8115" h="2056869">
                  <a:moveTo>
                    <a:pt x="0" y="0"/>
                  </a:moveTo>
                  <a:lnTo>
                    <a:pt x="3428115" y="0"/>
                  </a:lnTo>
                  <a:lnTo>
                    <a:pt x="3428115" y="2056869"/>
                  </a:lnTo>
                  <a:lnTo>
                    <a:pt x="0" y="205686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Chapter03  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경영실적</a:t>
              </a: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성장전략</a:t>
              </a:r>
              <a:endPara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spcBef>
                  <a:spcPct val="0"/>
                </a:spcBef>
                <a:spcAft>
                  <a:spcPct val="35000"/>
                </a:spcAft>
              </a:pPr>
              <a:endPara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spcBef>
                  <a:spcPct val="0"/>
                </a:spcBef>
                <a:spcAft>
                  <a:spcPct val="35000"/>
                </a:spcAft>
              </a:pPr>
              <a:endPara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spcBef>
                  <a:spcPct val="0"/>
                </a:spcBef>
                <a:spcAft>
                  <a:spcPct val="35000"/>
                </a:spcAft>
              </a:pPr>
              <a:endPara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 defTabSz="711200">
                <a:spcBef>
                  <a:spcPct val="0"/>
                </a:spcBef>
                <a:spcAft>
                  <a:spcPct val="35000"/>
                </a:spcAft>
              </a:pPr>
              <a:endPara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4608390" y="4018182"/>
              <a:ext cx="3701343" cy="2056869"/>
            </a:xfrm>
            <a:custGeom>
              <a:avLst/>
              <a:gdLst>
                <a:gd name="connsiteX0" fmla="*/ 0 w 3428115"/>
                <a:gd name="connsiteY0" fmla="*/ 0 h 2056869"/>
                <a:gd name="connsiteX1" fmla="*/ 3428115 w 3428115"/>
                <a:gd name="connsiteY1" fmla="*/ 0 h 2056869"/>
                <a:gd name="connsiteX2" fmla="*/ 3428115 w 3428115"/>
                <a:gd name="connsiteY2" fmla="*/ 2056869 h 2056869"/>
                <a:gd name="connsiteX3" fmla="*/ 0 w 3428115"/>
                <a:gd name="connsiteY3" fmla="*/ 2056869 h 2056869"/>
                <a:gd name="connsiteX4" fmla="*/ 0 w 3428115"/>
                <a:gd name="connsiteY4" fmla="*/ 0 h 205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8115" h="2056869">
                  <a:moveTo>
                    <a:pt x="0" y="0"/>
                  </a:moveTo>
                  <a:lnTo>
                    <a:pt x="3428115" y="0"/>
                  </a:lnTo>
                  <a:lnTo>
                    <a:pt x="3428115" y="2056869"/>
                  </a:lnTo>
                  <a:lnTo>
                    <a:pt x="0" y="205686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Chapter04  </a:t>
              </a:r>
              <a:r>
                <a:rPr lang="en-US" altLang="ko-KR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Appendix</a:t>
              </a:r>
            </a:p>
            <a:p>
              <a:pPr lvl="2" defTabSz="71120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01  </a:t>
              </a: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시장현황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2" defTabSz="71120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02  </a:t>
              </a: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연결 재무제표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2" defTabSz="71120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03  </a:t>
              </a: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별도 재무제표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2" defTabSz="711200">
                <a:lnSpc>
                  <a:spcPts val="2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04</a:t>
              </a:r>
              <a:r>
                <a:rPr lang="en-US" altLang="ko-K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 재무비율</a:t>
              </a:r>
              <a:r>
                <a:rPr lang="en-US" altLang="ko-KR" sz="1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009669" y="1772816"/>
            <a:ext cx="3095402" cy="374451"/>
            <a:chOff x="4408179" y="424133"/>
            <a:chExt cx="3095402" cy="374451"/>
          </a:xfrm>
        </p:grpSpPr>
        <p:sp>
          <p:nvSpPr>
            <p:cNvPr id="10" name="직사각형 9"/>
            <p:cNvSpPr/>
            <p:nvPr/>
          </p:nvSpPr>
          <p:spPr>
            <a:xfrm>
              <a:off x="4408179" y="424133"/>
              <a:ext cx="451853" cy="37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01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4806113" y="424699"/>
              <a:ext cx="2697468" cy="37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친환경 동물복지 </a:t>
              </a:r>
              <a:r>
                <a:rPr lang="ko-KR" alt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사육시스템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5004048" y="2235825"/>
            <a:ext cx="3627377" cy="415498"/>
            <a:chOff x="4408180" y="424133"/>
            <a:chExt cx="2863499" cy="415498"/>
          </a:xfrm>
        </p:grpSpPr>
        <p:sp>
          <p:nvSpPr>
            <p:cNvPr id="20" name="직사각형 19"/>
            <p:cNvSpPr/>
            <p:nvPr/>
          </p:nvSpPr>
          <p:spPr>
            <a:xfrm>
              <a:off x="4408180" y="424133"/>
              <a:ext cx="36113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02</a:t>
              </a: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4722313" y="424699"/>
              <a:ext cx="2549366" cy="37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 </a:t>
              </a:r>
              <a:r>
                <a:rPr lang="ko-KR" alt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팩토리와</a:t>
              </a: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동물복지 </a:t>
              </a:r>
              <a:r>
                <a:rPr lang="ko-KR" alt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도계시스템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5004049" y="2651323"/>
            <a:ext cx="3699382" cy="416064"/>
            <a:chOff x="4408180" y="424133"/>
            <a:chExt cx="2808313" cy="416064"/>
          </a:xfrm>
        </p:grpSpPr>
        <p:sp>
          <p:nvSpPr>
            <p:cNvPr id="23" name="직사각형 22"/>
            <p:cNvSpPr/>
            <p:nvPr/>
          </p:nvSpPr>
          <p:spPr>
            <a:xfrm>
              <a:off x="4408180" y="424133"/>
              <a:ext cx="344865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03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710261" y="424699"/>
              <a:ext cx="2506232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차별화된 맛과 품질의 </a:t>
              </a:r>
              <a:r>
                <a:rPr lang="ko-KR" alt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육가공제품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1850110" y="1907471"/>
            <a:ext cx="2393656" cy="416198"/>
            <a:chOff x="4408179" y="424133"/>
            <a:chExt cx="3095402" cy="336593"/>
          </a:xfrm>
        </p:grpSpPr>
        <p:sp>
          <p:nvSpPr>
            <p:cNvPr id="26" name="직사각형 25"/>
            <p:cNvSpPr/>
            <p:nvPr/>
          </p:nvSpPr>
          <p:spPr>
            <a:xfrm>
              <a:off x="4408179" y="424133"/>
              <a:ext cx="520373" cy="3360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01</a:t>
              </a: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928552" y="424699"/>
              <a:ext cx="2575029" cy="3360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회사 소개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1839181" y="2449403"/>
            <a:ext cx="2460494" cy="415498"/>
            <a:chOff x="4408179" y="424133"/>
            <a:chExt cx="3095402" cy="415498"/>
          </a:xfrm>
        </p:grpSpPr>
        <p:sp>
          <p:nvSpPr>
            <p:cNvPr id="29" name="직사각형 28"/>
            <p:cNvSpPr/>
            <p:nvPr/>
          </p:nvSpPr>
          <p:spPr>
            <a:xfrm>
              <a:off x="4408179" y="424133"/>
              <a:ext cx="519986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02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928165" y="424699"/>
              <a:ext cx="2575416" cy="37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 영역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1835696" y="4644709"/>
            <a:ext cx="2393656" cy="415498"/>
            <a:chOff x="4408179" y="424133"/>
            <a:chExt cx="3095402" cy="336027"/>
          </a:xfrm>
        </p:grpSpPr>
        <p:sp>
          <p:nvSpPr>
            <p:cNvPr id="32" name="직사각형 31"/>
            <p:cNvSpPr/>
            <p:nvPr/>
          </p:nvSpPr>
          <p:spPr>
            <a:xfrm>
              <a:off x="4408179" y="424133"/>
              <a:ext cx="520373" cy="3360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01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928552" y="424699"/>
              <a:ext cx="2575029" cy="302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경영실적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1835696" y="5077486"/>
            <a:ext cx="2393656" cy="374585"/>
            <a:chOff x="4408179" y="424133"/>
            <a:chExt cx="3095402" cy="302939"/>
          </a:xfrm>
        </p:grpSpPr>
        <p:sp>
          <p:nvSpPr>
            <p:cNvPr id="35" name="직사각형 34"/>
            <p:cNvSpPr/>
            <p:nvPr/>
          </p:nvSpPr>
          <p:spPr>
            <a:xfrm>
              <a:off x="4408179" y="424133"/>
              <a:ext cx="520373" cy="302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02</a:t>
              </a: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928552" y="424699"/>
              <a:ext cx="2575029" cy="302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매출분석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1835696" y="5513769"/>
            <a:ext cx="2393656" cy="374585"/>
            <a:chOff x="4408179" y="424133"/>
            <a:chExt cx="3095402" cy="302939"/>
          </a:xfrm>
        </p:grpSpPr>
        <p:sp>
          <p:nvSpPr>
            <p:cNvPr id="38" name="직사각형 37"/>
            <p:cNvSpPr/>
            <p:nvPr/>
          </p:nvSpPr>
          <p:spPr>
            <a:xfrm>
              <a:off x="4408179" y="424133"/>
              <a:ext cx="520373" cy="302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03</a:t>
              </a: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928552" y="424699"/>
              <a:ext cx="2575029" cy="302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성장전략</a:t>
              </a:r>
              <a:endPara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9037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Chapter01</a:t>
            </a:r>
            <a:endParaRPr lang="ko-KR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 useBgFill="1">
        <p:nvSpPr>
          <p:cNvPr id="15" name="Arc 1"/>
          <p:cNvSpPr/>
          <p:nvPr/>
        </p:nvSpPr>
        <p:spPr>
          <a:xfrm>
            <a:off x="-2638528" y="1052736"/>
            <a:ext cx="5267022" cy="5040560"/>
          </a:xfrm>
          <a:prstGeom prst="arc">
            <a:avLst>
              <a:gd name="adj1" fmla="val 16200000"/>
              <a:gd name="adj2" fmla="val 5406790"/>
            </a:avLst>
          </a:prstGeom>
          <a:ln>
            <a:solidFill>
              <a:srgbClr val="7D7D7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Arc 10"/>
          <p:cNvSpPr/>
          <p:nvPr/>
        </p:nvSpPr>
        <p:spPr>
          <a:xfrm>
            <a:off x="-1869843" y="1661212"/>
            <a:ext cx="3731304" cy="3625788"/>
          </a:xfrm>
          <a:prstGeom prst="arc">
            <a:avLst>
              <a:gd name="adj1" fmla="val 16200000"/>
              <a:gd name="adj2" fmla="val 5422353"/>
            </a:avLst>
          </a:prstGeom>
          <a:solidFill>
            <a:srgbClr val="000000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AutoShape 17"/>
          <p:cNvSpPr>
            <a:spLocks noChangeArrowheads="1"/>
          </p:cNvSpPr>
          <p:nvPr/>
        </p:nvSpPr>
        <p:spPr bwMode="gray">
          <a:xfrm>
            <a:off x="2746150" y="2420888"/>
            <a:ext cx="4624736" cy="577161"/>
          </a:xfrm>
          <a:prstGeom prst="chevron">
            <a:avLst>
              <a:gd name="adj" fmla="val 26594"/>
            </a:avLst>
          </a:prstGeom>
          <a:solidFill>
            <a:srgbClr val="004074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회사 소개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16"/>
          <p:cNvSpPr>
            <a:spLocks noChangeArrowheads="1"/>
          </p:cNvSpPr>
          <p:nvPr/>
        </p:nvSpPr>
        <p:spPr bwMode="gray">
          <a:xfrm>
            <a:off x="2746150" y="4147983"/>
            <a:ext cx="4624736" cy="577161"/>
          </a:xfrm>
          <a:prstGeom prst="chevron">
            <a:avLst>
              <a:gd name="adj" fmla="val 26688"/>
            </a:avLst>
          </a:prstGeom>
          <a:solidFill>
            <a:schemeClr val="accent1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사업 영역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Oval 6"/>
          <p:cNvSpPr/>
          <p:nvPr/>
        </p:nvSpPr>
        <p:spPr>
          <a:xfrm>
            <a:off x="2267744" y="2524060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Oval 6"/>
          <p:cNvSpPr/>
          <p:nvPr/>
        </p:nvSpPr>
        <p:spPr>
          <a:xfrm>
            <a:off x="2267744" y="4251155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제목 1"/>
          <p:cNvSpPr txBox="1">
            <a:spLocks/>
          </p:cNvSpPr>
          <p:nvPr/>
        </p:nvSpPr>
        <p:spPr>
          <a:xfrm>
            <a:off x="-15533" y="3042058"/>
            <a:ext cx="182079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latin typeface="하림 B" pitchFamily="2" charset="-127"/>
                <a:ea typeface="하림 B" pitchFamily="2" charset="-127"/>
                <a:cs typeface="+mj-cs"/>
              </a:defRPr>
            </a:lvl1pPr>
          </a:lstStyle>
          <a:p>
            <a:pPr algn="ctr"/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회사현황</a:t>
            </a:r>
          </a:p>
        </p:txBody>
      </p:sp>
    </p:spTree>
    <p:extLst>
      <p:ext uri="{BB962C8B-B14F-4D97-AF65-F5344CB8AC3E}">
        <p14:creationId xmlns:p14="http://schemas.microsoft.com/office/powerpoint/2010/main" val="282618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회사 소개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39552" y="1003070"/>
            <a:ext cx="396044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 현황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847453"/>
              </p:ext>
            </p:extLst>
          </p:nvPr>
        </p:nvGraphicFramePr>
        <p:xfrm>
          <a:off x="539552" y="1860998"/>
          <a:ext cx="4104458" cy="4376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0612">
                  <a:extLst>
                    <a:ext uri="{9D8B030D-6E8A-4147-A177-3AD203B41FA5}">
                      <a16:colId xmlns:a16="http://schemas.microsoft.com/office/drawing/2014/main" val="1609237955"/>
                    </a:ext>
                  </a:extLst>
                </a:gridCol>
                <a:gridCol w="3243846">
                  <a:extLst>
                    <a:ext uri="{9D8B030D-6E8A-4147-A177-3AD203B41FA5}">
                      <a16:colId xmlns:a16="http://schemas.microsoft.com/office/drawing/2014/main" val="4174583249"/>
                    </a:ext>
                  </a:extLst>
                </a:gridCol>
              </a:tblGrid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   사   명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㈜하림 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(HARIM CO,. LTD)</a:t>
                      </a:r>
                      <a:endParaRPr lang="ko-KR" altLang="en-US" sz="1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491676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표 이 사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김홍국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정호석</a:t>
                      </a:r>
                      <a:r>
                        <a:rPr lang="ko-KR" altLang="en-US" sz="1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각자대표</a:t>
                      </a:r>
                      <a:r>
                        <a:rPr lang="en-US" altLang="ko-KR" sz="1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9804044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   립   일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2011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(*1)</a:t>
                      </a: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2868457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 업 공 개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2011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코스닥시장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5971486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   본   금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531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억원</a:t>
                      </a:r>
                      <a:endParaRPr lang="en-US" altLang="ko-KR" sz="1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924854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 직 원 수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2,430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en-US" altLang="ko-KR" sz="1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2070968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요 사 업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육계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육계가공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부화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사료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급식</a:t>
                      </a:r>
                      <a:endParaRPr lang="en-US" altLang="ko-KR" sz="1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8657714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사 주 소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전북특별자치도 익산시 </a:t>
                      </a:r>
                      <a:r>
                        <a:rPr lang="ko-KR" altLang="en-US" sz="1200" b="1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망성면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망성로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0577021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 속 회 사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개사 </a:t>
                      </a:r>
                      <a:r>
                        <a:rPr lang="en-US" altLang="ko-KR" sz="105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(HBC, </a:t>
                      </a:r>
                      <a:r>
                        <a:rPr lang="ko-KR" altLang="en-US" sz="1050" b="1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싱그린</a:t>
                      </a:r>
                      <a:r>
                        <a:rPr lang="en-US" altLang="ko-KR" sz="105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FS</a:t>
                      </a:r>
                      <a:r>
                        <a:rPr lang="en-US" altLang="ko-KR" sz="105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0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279279"/>
                  </a:ext>
                </a:extLst>
              </a:tr>
              <a:tr h="4376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홈 </a:t>
                      </a:r>
                      <a:r>
                        <a:rPr lang="ko-KR" altLang="en-US" sz="1200" b="1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페</a:t>
                      </a: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 지</a:t>
                      </a:r>
                    </a:p>
                  </a:txBody>
                  <a:tcPr marL="36000" marR="36000" marT="36000" marB="3600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3"/>
                        </a:rPr>
                        <a:t>www.</a:t>
                      </a:r>
                      <a:r>
                        <a:rPr lang="en-US" altLang="ko-KR" sz="1200" b="1" i="0" u="none" strike="noStrike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3"/>
                        </a:rPr>
                        <a:t>harim.com</a:t>
                      </a:r>
                      <a:endParaRPr lang="en-US" altLang="ko-KR" sz="12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0" marR="36000" marT="36000" marB="3600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34771"/>
                  </a:ext>
                </a:extLst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539552" y="6237311"/>
            <a:ext cx="396044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(*1)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2011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하림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하림홀딩스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인적분할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023554" y="997278"/>
            <a:ext cx="319755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주주 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1" name="차트 30"/>
          <p:cNvGraphicFramePr/>
          <p:nvPr>
            <p:extLst>
              <p:ext uri="{D42A27DB-BD31-4B8C-83A1-F6EECF244321}">
                <p14:modId xmlns:p14="http://schemas.microsoft.com/office/powerpoint/2010/main" val="1340160287"/>
              </p:ext>
            </p:extLst>
          </p:nvPr>
        </p:nvGraphicFramePr>
        <p:xfrm>
          <a:off x="4355976" y="1536779"/>
          <a:ext cx="4320480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3156279"/>
              </p:ext>
            </p:extLst>
          </p:nvPr>
        </p:nvGraphicFramePr>
        <p:xfrm>
          <a:off x="5023554" y="4302621"/>
          <a:ext cx="3508886" cy="1934688"/>
        </p:xfrm>
        <a:graphic>
          <a:graphicData uri="http://schemas.openxmlformats.org/drawingml/2006/table">
            <a:tbl>
              <a:tblPr firstRow="1" lastRow="1" bandRow="1" bandCol="1">
                <a:effectLst/>
                <a:tableStyleId>{72833802-FEF1-4C79-8D5D-14CF1EAF98D9}</a:tableStyleId>
              </a:tblPr>
              <a:tblGrid>
                <a:gridCol w="1152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1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2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주식수</a:t>
                      </a: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지분율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</a:t>
                      </a:r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1" dirty="0" err="1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하림지주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60,928,422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57.37%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특수관계인</a:t>
                      </a: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1,616,598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1.52%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기타소액주주</a:t>
                      </a: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43,642,162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41.09%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자기주식</a:t>
                      </a: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22,520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0.02%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5827394"/>
                  </a:ext>
                </a:extLst>
              </a:tr>
              <a:tr h="322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발행주식 총수</a:t>
                      </a: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106,209,702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100.00%</a:t>
                      </a:r>
                      <a:endParaRPr lang="ko-KR" altLang="en-US" sz="1200" b="1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20" marR="91420" marT="45722" marB="4572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023554" y="3997022"/>
            <a:ext cx="1708686" cy="29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2024.09.30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기준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1537830"/>
            <a:ext cx="1872208" cy="29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2024.09.30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기준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5294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직사각형 46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 영역</a:t>
            </a:r>
          </a:p>
        </p:txBody>
      </p:sp>
      <p:sp>
        <p:nvSpPr>
          <p:cNvPr id="16" name="자유형 15"/>
          <p:cNvSpPr/>
          <p:nvPr/>
        </p:nvSpPr>
        <p:spPr>
          <a:xfrm>
            <a:off x="656065" y="1268760"/>
            <a:ext cx="3823465" cy="2172521"/>
          </a:xfrm>
          <a:custGeom>
            <a:avLst/>
            <a:gdLst>
              <a:gd name="connsiteX0" fmla="*/ 211756 w 3823465"/>
              <a:gd name="connsiteY0" fmla="*/ 0 h 2172521"/>
              <a:gd name="connsiteX1" fmla="*/ 3611709 w 3823465"/>
              <a:gd name="connsiteY1" fmla="*/ 0 h 2172521"/>
              <a:gd name="connsiteX2" fmla="*/ 3823465 w 3823465"/>
              <a:gd name="connsiteY2" fmla="*/ 211756 h 2172521"/>
              <a:gd name="connsiteX3" fmla="*/ 3823465 w 3823465"/>
              <a:gd name="connsiteY3" fmla="*/ 501768 h 2172521"/>
              <a:gd name="connsiteX4" fmla="*/ 3726344 w 3823465"/>
              <a:gd name="connsiteY4" fmla="*/ 506672 h 2172521"/>
              <a:gd name="connsiteX5" fmla="*/ 2160523 w 3823465"/>
              <a:gd name="connsiteY5" fmla="*/ 2072492 h 2172521"/>
              <a:gd name="connsiteX6" fmla="*/ 2155472 w 3823465"/>
              <a:gd name="connsiteY6" fmla="*/ 2172521 h 2172521"/>
              <a:gd name="connsiteX7" fmla="*/ 211756 w 3823465"/>
              <a:gd name="connsiteY7" fmla="*/ 2172521 h 2172521"/>
              <a:gd name="connsiteX8" fmla="*/ 0 w 3823465"/>
              <a:gd name="connsiteY8" fmla="*/ 1960765 h 2172521"/>
              <a:gd name="connsiteX9" fmla="*/ 0 w 3823465"/>
              <a:gd name="connsiteY9" fmla="*/ 211756 h 2172521"/>
              <a:gd name="connsiteX10" fmla="*/ 211756 w 3823465"/>
              <a:gd name="connsiteY10" fmla="*/ 0 h 2172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823465" h="2172521">
                <a:moveTo>
                  <a:pt x="211756" y="0"/>
                </a:moveTo>
                <a:lnTo>
                  <a:pt x="3611709" y="0"/>
                </a:lnTo>
                <a:cubicBezTo>
                  <a:pt x="3728659" y="0"/>
                  <a:pt x="3823465" y="94806"/>
                  <a:pt x="3823465" y="211756"/>
                </a:cubicBezTo>
                <a:lnTo>
                  <a:pt x="3823465" y="501768"/>
                </a:lnTo>
                <a:lnTo>
                  <a:pt x="3726344" y="506672"/>
                </a:lnTo>
                <a:cubicBezTo>
                  <a:pt x="2900731" y="590518"/>
                  <a:pt x="2244369" y="1246880"/>
                  <a:pt x="2160523" y="2072492"/>
                </a:cubicBezTo>
                <a:lnTo>
                  <a:pt x="2155472" y="2172521"/>
                </a:lnTo>
                <a:lnTo>
                  <a:pt x="211756" y="2172521"/>
                </a:lnTo>
                <a:cubicBezTo>
                  <a:pt x="94806" y="2172521"/>
                  <a:pt x="0" y="2077715"/>
                  <a:pt x="0" y="1960765"/>
                </a:cubicBezTo>
                <a:lnTo>
                  <a:pt x="0" y="211756"/>
                </a:lnTo>
                <a:cubicBezTo>
                  <a:pt x="0" y="94806"/>
                  <a:pt x="94806" y="0"/>
                  <a:pt x="211756" y="0"/>
                </a:cubicBezTo>
                <a:close/>
              </a:path>
            </a:pathLst>
          </a:custGeom>
          <a:solidFill>
            <a:schemeClr val="bg1"/>
          </a:solidFill>
          <a:ln w="6350" algn="ctr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533400"/>
            <a:endParaRPr lang="ko-KR" altLang="en-US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4644008" y="1268760"/>
            <a:ext cx="3823465" cy="2172521"/>
          </a:xfrm>
          <a:custGeom>
            <a:avLst/>
            <a:gdLst>
              <a:gd name="connsiteX0" fmla="*/ 211756 w 3823465"/>
              <a:gd name="connsiteY0" fmla="*/ 0 h 2172521"/>
              <a:gd name="connsiteX1" fmla="*/ 3611709 w 3823465"/>
              <a:gd name="connsiteY1" fmla="*/ 0 h 2172521"/>
              <a:gd name="connsiteX2" fmla="*/ 3823465 w 3823465"/>
              <a:gd name="connsiteY2" fmla="*/ 211756 h 2172521"/>
              <a:gd name="connsiteX3" fmla="*/ 3823465 w 3823465"/>
              <a:gd name="connsiteY3" fmla="*/ 1960765 h 2172521"/>
              <a:gd name="connsiteX4" fmla="*/ 3611709 w 3823465"/>
              <a:gd name="connsiteY4" fmla="*/ 2172521 h 2172521"/>
              <a:gd name="connsiteX5" fmla="*/ 1667993 w 3823465"/>
              <a:gd name="connsiteY5" fmla="*/ 2172521 h 2172521"/>
              <a:gd name="connsiteX6" fmla="*/ 1662942 w 3823465"/>
              <a:gd name="connsiteY6" fmla="*/ 2072492 h 2172521"/>
              <a:gd name="connsiteX7" fmla="*/ 97122 w 3823465"/>
              <a:gd name="connsiteY7" fmla="*/ 506672 h 2172521"/>
              <a:gd name="connsiteX8" fmla="*/ 0 w 3823465"/>
              <a:gd name="connsiteY8" fmla="*/ 501768 h 2172521"/>
              <a:gd name="connsiteX9" fmla="*/ 0 w 3823465"/>
              <a:gd name="connsiteY9" fmla="*/ 211756 h 2172521"/>
              <a:gd name="connsiteX10" fmla="*/ 211756 w 3823465"/>
              <a:gd name="connsiteY10" fmla="*/ 0 h 2172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823465" h="2172521">
                <a:moveTo>
                  <a:pt x="211756" y="0"/>
                </a:moveTo>
                <a:lnTo>
                  <a:pt x="3611709" y="0"/>
                </a:lnTo>
                <a:cubicBezTo>
                  <a:pt x="3728659" y="0"/>
                  <a:pt x="3823465" y="94806"/>
                  <a:pt x="3823465" y="211756"/>
                </a:cubicBezTo>
                <a:lnTo>
                  <a:pt x="3823465" y="1960765"/>
                </a:lnTo>
                <a:cubicBezTo>
                  <a:pt x="3823465" y="2077715"/>
                  <a:pt x="3728659" y="2172521"/>
                  <a:pt x="3611709" y="2172521"/>
                </a:cubicBezTo>
                <a:lnTo>
                  <a:pt x="1667993" y="2172521"/>
                </a:lnTo>
                <a:lnTo>
                  <a:pt x="1662942" y="2072492"/>
                </a:lnTo>
                <a:cubicBezTo>
                  <a:pt x="1579097" y="1246880"/>
                  <a:pt x="922735" y="590518"/>
                  <a:pt x="97122" y="506672"/>
                </a:cubicBezTo>
                <a:lnTo>
                  <a:pt x="0" y="501768"/>
                </a:lnTo>
                <a:lnTo>
                  <a:pt x="0" y="211756"/>
                </a:lnTo>
                <a:cubicBezTo>
                  <a:pt x="0" y="94806"/>
                  <a:pt x="94806" y="0"/>
                  <a:pt x="211756" y="0"/>
                </a:cubicBezTo>
                <a:close/>
              </a:path>
            </a:pathLst>
          </a:custGeom>
          <a:solidFill>
            <a:schemeClr val="bg1"/>
          </a:solidFill>
          <a:ln w="6350" algn="ctr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533400"/>
            <a:endParaRPr lang="ko-KR" altLang="en-US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자유형 17"/>
          <p:cNvSpPr/>
          <p:nvPr/>
        </p:nvSpPr>
        <p:spPr>
          <a:xfrm>
            <a:off x="656065" y="3599945"/>
            <a:ext cx="3823465" cy="2172521"/>
          </a:xfrm>
          <a:custGeom>
            <a:avLst/>
            <a:gdLst>
              <a:gd name="connsiteX0" fmla="*/ 211756 w 3823465"/>
              <a:gd name="connsiteY0" fmla="*/ 0 h 2172521"/>
              <a:gd name="connsiteX1" fmla="*/ 2155472 w 3823465"/>
              <a:gd name="connsiteY1" fmla="*/ 0 h 2172521"/>
              <a:gd name="connsiteX2" fmla="*/ 2160523 w 3823465"/>
              <a:gd name="connsiteY2" fmla="*/ 100029 h 2172521"/>
              <a:gd name="connsiteX3" fmla="*/ 3726344 w 3823465"/>
              <a:gd name="connsiteY3" fmla="*/ 1665849 h 2172521"/>
              <a:gd name="connsiteX4" fmla="*/ 3823465 w 3823465"/>
              <a:gd name="connsiteY4" fmla="*/ 1670754 h 2172521"/>
              <a:gd name="connsiteX5" fmla="*/ 3823465 w 3823465"/>
              <a:gd name="connsiteY5" fmla="*/ 1960765 h 2172521"/>
              <a:gd name="connsiteX6" fmla="*/ 3611709 w 3823465"/>
              <a:gd name="connsiteY6" fmla="*/ 2172521 h 2172521"/>
              <a:gd name="connsiteX7" fmla="*/ 211756 w 3823465"/>
              <a:gd name="connsiteY7" fmla="*/ 2172521 h 2172521"/>
              <a:gd name="connsiteX8" fmla="*/ 0 w 3823465"/>
              <a:gd name="connsiteY8" fmla="*/ 1960765 h 2172521"/>
              <a:gd name="connsiteX9" fmla="*/ 0 w 3823465"/>
              <a:gd name="connsiteY9" fmla="*/ 211756 h 2172521"/>
              <a:gd name="connsiteX10" fmla="*/ 211756 w 3823465"/>
              <a:gd name="connsiteY10" fmla="*/ 0 h 2172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823465" h="2172521">
                <a:moveTo>
                  <a:pt x="211756" y="0"/>
                </a:moveTo>
                <a:lnTo>
                  <a:pt x="2155472" y="0"/>
                </a:lnTo>
                <a:lnTo>
                  <a:pt x="2160523" y="100029"/>
                </a:lnTo>
                <a:cubicBezTo>
                  <a:pt x="2244369" y="925642"/>
                  <a:pt x="2900731" y="1582004"/>
                  <a:pt x="3726344" y="1665849"/>
                </a:cubicBezTo>
                <a:lnTo>
                  <a:pt x="3823465" y="1670754"/>
                </a:lnTo>
                <a:lnTo>
                  <a:pt x="3823465" y="1960765"/>
                </a:lnTo>
                <a:cubicBezTo>
                  <a:pt x="3823465" y="2077715"/>
                  <a:pt x="3728659" y="2172521"/>
                  <a:pt x="3611709" y="2172521"/>
                </a:cubicBezTo>
                <a:lnTo>
                  <a:pt x="211756" y="2172521"/>
                </a:lnTo>
                <a:cubicBezTo>
                  <a:pt x="94806" y="2172521"/>
                  <a:pt x="0" y="2077715"/>
                  <a:pt x="0" y="1960765"/>
                </a:cubicBezTo>
                <a:lnTo>
                  <a:pt x="0" y="211756"/>
                </a:lnTo>
                <a:cubicBezTo>
                  <a:pt x="0" y="94806"/>
                  <a:pt x="94806" y="0"/>
                  <a:pt x="211756" y="0"/>
                </a:cubicBezTo>
                <a:close/>
              </a:path>
            </a:pathLst>
          </a:custGeom>
          <a:solidFill>
            <a:schemeClr val="bg1"/>
          </a:solidFill>
          <a:ln w="6350" algn="ctr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533400"/>
            <a:endParaRPr lang="ko-KR" altLang="en-US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4644008" y="3599945"/>
            <a:ext cx="3823465" cy="2172521"/>
          </a:xfrm>
          <a:custGeom>
            <a:avLst/>
            <a:gdLst>
              <a:gd name="connsiteX0" fmla="*/ 1667993 w 3823465"/>
              <a:gd name="connsiteY0" fmla="*/ 0 h 2172521"/>
              <a:gd name="connsiteX1" fmla="*/ 3611709 w 3823465"/>
              <a:gd name="connsiteY1" fmla="*/ 0 h 2172521"/>
              <a:gd name="connsiteX2" fmla="*/ 3823465 w 3823465"/>
              <a:gd name="connsiteY2" fmla="*/ 211756 h 2172521"/>
              <a:gd name="connsiteX3" fmla="*/ 3823465 w 3823465"/>
              <a:gd name="connsiteY3" fmla="*/ 1960765 h 2172521"/>
              <a:gd name="connsiteX4" fmla="*/ 3611709 w 3823465"/>
              <a:gd name="connsiteY4" fmla="*/ 2172521 h 2172521"/>
              <a:gd name="connsiteX5" fmla="*/ 211756 w 3823465"/>
              <a:gd name="connsiteY5" fmla="*/ 2172521 h 2172521"/>
              <a:gd name="connsiteX6" fmla="*/ 0 w 3823465"/>
              <a:gd name="connsiteY6" fmla="*/ 1960765 h 2172521"/>
              <a:gd name="connsiteX7" fmla="*/ 0 w 3823465"/>
              <a:gd name="connsiteY7" fmla="*/ 1670754 h 2172521"/>
              <a:gd name="connsiteX8" fmla="*/ 97122 w 3823465"/>
              <a:gd name="connsiteY8" fmla="*/ 1665849 h 2172521"/>
              <a:gd name="connsiteX9" fmla="*/ 1662942 w 3823465"/>
              <a:gd name="connsiteY9" fmla="*/ 100029 h 2172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23465" h="2172521">
                <a:moveTo>
                  <a:pt x="1667993" y="0"/>
                </a:moveTo>
                <a:lnTo>
                  <a:pt x="3611709" y="0"/>
                </a:lnTo>
                <a:cubicBezTo>
                  <a:pt x="3728659" y="0"/>
                  <a:pt x="3823465" y="94806"/>
                  <a:pt x="3823465" y="211756"/>
                </a:cubicBezTo>
                <a:lnTo>
                  <a:pt x="3823465" y="1960765"/>
                </a:lnTo>
                <a:cubicBezTo>
                  <a:pt x="3823465" y="2077715"/>
                  <a:pt x="3728659" y="2172521"/>
                  <a:pt x="3611709" y="2172521"/>
                </a:cubicBezTo>
                <a:lnTo>
                  <a:pt x="211756" y="2172521"/>
                </a:lnTo>
                <a:cubicBezTo>
                  <a:pt x="94806" y="2172521"/>
                  <a:pt x="0" y="2077715"/>
                  <a:pt x="0" y="1960765"/>
                </a:cubicBezTo>
                <a:lnTo>
                  <a:pt x="0" y="1670754"/>
                </a:lnTo>
                <a:lnTo>
                  <a:pt x="97122" y="1665849"/>
                </a:lnTo>
                <a:cubicBezTo>
                  <a:pt x="922735" y="1582004"/>
                  <a:pt x="1579097" y="925642"/>
                  <a:pt x="1662942" y="100029"/>
                </a:cubicBezTo>
                <a:close/>
              </a:path>
            </a:pathLst>
          </a:custGeom>
          <a:solidFill>
            <a:schemeClr val="bg1"/>
          </a:solidFill>
          <a:ln w="6350" algn="ctr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533400"/>
            <a:endParaRPr lang="ko-KR" altLang="en-US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766044" y="1645937"/>
            <a:ext cx="2137793" cy="155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tIns="46800">
            <a:spAutoFit/>
          </a:bodyPr>
          <a:lstStyle/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원종계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(50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천 수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종계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(1,500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천 수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부화장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곳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연간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천만 수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초당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부화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사료공장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곳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연간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58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톤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766044" y="4163518"/>
            <a:ext cx="2826415" cy="131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>
            <a:spAutoFit/>
          </a:bodyPr>
          <a:lstStyle/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일평균 생산량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톤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One-Way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시스템을 통한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신선한 원료 사용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냉동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냉장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상온제품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350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 종 생산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삼계탕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용가리치킨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너겟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닭가슴살캔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6115686" y="1524470"/>
            <a:ext cx="2393604" cy="181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>
            <a:spAutoFit/>
          </a:bodyPr>
          <a:lstStyle/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익산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도계가공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공장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동물복지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친환경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일평균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도계수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40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수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자연실록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Fresh-Up</a:t>
            </a: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정읍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도계가공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공장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동물복지시스템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 최초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가스실신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도입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일평균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23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수</a:t>
            </a:r>
            <a:b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Fresh-Up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Rectangle 25"/>
          <p:cNvSpPr>
            <a:spLocks noChangeArrowheads="1"/>
          </p:cNvSpPr>
          <p:nvPr/>
        </p:nvSpPr>
        <p:spPr bwMode="auto">
          <a:xfrm>
            <a:off x="6118018" y="4163518"/>
            <a:ext cx="2449390" cy="131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tIns="46800">
            <a:spAutoFit/>
          </a:bodyPr>
          <a:lstStyle/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전국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105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사업장 월평균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55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만식 운영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(2023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기준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매장별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영양사 채용 운영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 latinLnBrk="0">
              <a:spcBef>
                <a:spcPct val="30000"/>
              </a:spcBef>
              <a:spcAft>
                <a:spcPct val="0"/>
              </a:spcAft>
              <a:buClr>
                <a:srgbClr val="0099FF"/>
              </a:buClr>
              <a:buFont typeface="Wingdings 2" panose="05020102010507070707" pitchFamily="18" charset="2"/>
              <a:buChar char="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축산물 전문기업의 장점을 활용한 신선한 식재료 사용 및 철저한 품질관리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486411" y="2448795"/>
            <a:ext cx="2151808" cy="21518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endParaRPr lang="ko-KR" altLang="en-US" sz="2000" b="1">
              <a:solidFill>
                <a:srgbClr val="1C1C1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969847" y="3340033"/>
            <a:ext cx="118494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ko-KR" altLang="en-US" b="1" dirty="0">
                <a:solidFill>
                  <a:srgbClr val="00B0F0">
                    <a:lumMod val="75000"/>
                  </a:srgb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사업</a:t>
            </a:r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83" y="1887854"/>
            <a:ext cx="1569723" cy="2011684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29" y="3595787"/>
            <a:ext cx="2026924" cy="1575819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78" y="3142822"/>
            <a:ext cx="1563627" cy="2020828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454" y="1877792"/>
            <a:ext cx="2026924" cy="1572771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 rot="3600000">
            <a:off x="4882603" y="2655215"/>
            <a:ext cx="133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신선육사업</a:t>
            </a:r>
            <a:endParaRPr lang="ko-KR" altLang="en-US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 rot="19800000">
            <a:off x="4311507" y="4301501"/>
            <a:ext cx="1784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식자재</a:t>
            </a:r>
            <a:r>
              <a:rPr lang="en-US" altLang="ko-KR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&amp;FS</a:t>
            </a:r>
            <a:r>
              <a:rPr lang="ko-KR" altLang="en-US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</a:p>
        </p:txBody>
      </p:sp>
      <p:sp>
        <p:nvSpPr>
          <p:cNvPr id="45" name="TextBox 44"/>
          <p:cNvSpPr txBox="1"/>
          <p:nvPr/>
        </p:nvSpPr>
        <p:spPr>
          <a:xfrm rot="3600000">
            <a:off x="2869838" y="3891069"/>
            <a:ext cx="133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육가공사업</a:t>
            </a:r>
            <a:endParaRPr lang="ko-KR" altLang="en-US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 rot="19800000">
            <a:off x="3362472" y="2332984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사육사업</a:t>
            </a:r>
            <a:endParaRPr lang="ko-KR" altLang="en-US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1415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Chapter02</a:t>
            </a:r>
            <a:endParaRPr lang="ko-KR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 useBgFill="1">
        <p:nvSpPr>
          <p:cNvPr id="15" name="Arc 1"/>
          <p:cNvSpPr/>
          <p:nvPr/>
        </p:nvSpPr>
        <p:spPr>
          <a:xfrm>
            <a:off x="-2638528" y="980728"/>
            <a:ext cx="5267022" cy="5040560"/>
          </a:xfrm>
          <a:prstGeom prst="arc">
            <a:avLst>
              <a:gd name="adj1" fmla="val 16200000"/>
              <a:gd name="adj2" fmla="val 5406790"/>
            </a:avLst>
          </a:prstGeom>
          <a:ln>
            <a:solidFill>
              <a:srgbClr val="7D7D7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Arc 10"/>
          <p:cNvSpPr/>
          <p:nvPr/>
        </p:nvSpPr>
        <p:spPr>
          <a:xfrm>
            <a:off x="-1869843" y="1589204"/>
            <a:ext cx="3731304" cy="3625788"/>
          </a:xfrm>
          <a:prstGeom prst="arc">
            <a:avLst>
              <a:gd name="adj1" fmla="val 16200000"/>
              <a:gd name="adj2" fmla="val 5422353"/>
            </a:avLst>
          </a:prstGeom>
          <a:solidFill>
            <a:srgbClr val="000000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AutoShape 17"/>
          <p:cNvSpPr>
            <a:spLocks noChangeArrowheads="1"/>
          </p:cNvSpPr>
          <p:nvPr/>
        </p:nvSpPr>
        <p:spPr bwMode="gray">
          <a:xfrm>
            <a:off x="2539552" y="1916832"/>
            <a:ext cx="4624736" cy="577161"/>
          </a:xfrm>
          <a:prstGeom prst="chevron">
            <a:avLst>
              <a:gd name="adj" fmla="val 26594"/>
            </a:avLst>
          </a:prstGeom>
          <a:solidFill>
            <a:srgbClr val="004074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171450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친환경 동물복지 사육시스템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16"/>
          <p:cNvSpPr>
            <a:spLocks noChangeArrowheads="1"/>
          </p:cNvSpPr>
          <p:nvPr/>
        </p:nvSpPr>
        <p:spPr bwMode="gray">
          <a:xfrm>
            <a:off x="2887241" y="3112603"/>
            <a:ext cx="4721500" cy="577161"/>
          </a:xfrm>
          <a:prstGeom prst="chevron">
            <a:avLst>
              <a:gd name="adj" fmla="val 26688"/>
            </a:avLst>
          </a:prstGeom>
          <a:solidFill>
            <a:schemeClr val="accent1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171450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스마트 팩토리와</a:t>
            </a:r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동물복지 도계시스템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Oval 6"/>
          <p:cNvSpPr/>
          <p:nvPr/>
        </p:nvSpPr>
        <p:spPr>
          <a:xfrm>
            <a:off x="2098409" y="2017255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/>
        </p:nvSpPr>
        <p:spPr bwMode="gray">
          <a:xfrm>
            <a:off x="2515356" y="4436015"/>
            <a:ext cx="4721500" cy="577161"/>
          </a:xfrm>
          <a:prstGeom prst="chevron">
            <a:avLst>
              <a:gd name="adj" fmla="val 26594"/>
            </a:avLst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171450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03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차별화된 맛과 품질의 육가공 제품</a:t>
            </a:r>
            <a:endParaRPr lang="en-US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Oval 6"/>
          <p:cNvSpPr/>
          <p:nvPr/>
        </p:nvSpPr>
        <p:spPr>
          <a:xfrm>
            <a:off x="2446935" y="3233959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Oval 6"/>
          <p:cNvSpPr/>
          <p:nvPr/>
        </p:nvSpPr>
        <p:spPr>
          <a:xfrm>
            <a:off x="2123728" y="4539185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제목 1"/>
          <p:cNvSpPr txBox="1">
            <a:spLocks/>
          </p:cNvSpPr>
          <p:nvPr/>
        </p:nvSpPr>
        <p:spPr>
          <a:xfrm>
            <a:off x="4897" y="3114432"/>
            <a:ext cx="1820796" cy="575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latin typeface="하림 B" pitchFamily="2" charset="-127"/>
                <a:ea typeface="하림 B" pitchFamily="2" charset="-127"/>
                <a:cs typeface="+mj-cs"/>
              </a:defRPr>
            </a:lvl1pPr>
          </a:lstStyle>
          <a:p>
            <a:pPr algn="ctr"/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핵심역량</a:t>
            </a:r>
          </a:p>
        </p:txBody>
      </p:sp>
    </p:spTree>
    <p:extLst>
      <p:ext uri="{BB962C8B-B14F-4D97-AF65-F5344CB8AC3E}">
        <p14:creationId xmlns:p14="http://schemas.microsoft.com/office/powerpoint/2010/main" val="295669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사다리꼴 37"/>
          <p:cNvSpPr/>
          <p:nvPr/>
        </p:nvSpPr>
        <p:spPr>
          <a:xfrm>
            <a:off x="611560" y="1188174"/>
            <a:ext cx="7813169" cy="2600865"/>
          </a:xfrm>
          <a:prstGeom prst="trapezoid">
            <a:avLst>
              <a:gd name="adj" fmla="val 216871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74000">
                <a:schemeClr val="bg1">
                  <a:lumMod val="85000"/>
                </a:schemeClr>
              </a:gs>
              <a:gs pos="83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3" y="260648"/>
            <a:ext cx="6140349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친환경 동물복지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사육시스템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11560" y="1852033"/>
            <a:ext cx="3719717" cy="1776991"/>
            <a:chOff x="489246" y="4065088"/>
            <a:chExt cx="3135318" cy="1740175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489248" y="4065088"/>
              <a:ext cx="3135316" cy="1740175"/>
            </a:xfrm>
            <a:prstGeom prst="roundRect">
              <a:avLst>
                <a:gd name="adj" fmla="val 3480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632244" y="4605239"/>
              <a:ext cx="2868308" cy="0"/>
            </a:xfrm>
            <a:prstGeom prst="line">
              <a:avLst/>
            </a:prstGeom>
            <a:ln w="15875" cap="rnd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/>
            <p:cNvSpPr/>
            <p:nvPr/>
          </p:nvSpPr>
          <p:spPr>
            <a:xfrm>
              <a:off x="489246" y="4281443"/>
              <a:ext cx="3116500" cy="17412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marL="342900" indent="-250825" algn="ctr" defTabSz="1019175">
                <a:lnSpc>
                  <a:spcPts val="1500"/>
                </a:lnSpc>
                <a:buClr>
                  <a:srgbClr val="C0C0C0"/>
                </a:buClr>
                <a:buSzPct val="92000"/>
                <a:defRPr/>
              </a:pPr>
              <a:r>
                <a:rPr lang="ko-KR" altLang="en-US" sz="1200" b="1" spc="-60" dirty="0" err="1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자연실록</a:t>
              </a:r>
              <a:r>
                <a:rPr lang="en-US" altLang="ko-KR" sz="1200" b="1" spc="-60" dirty="0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 spc="-60" dirty="0" err="1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무항생제</a:t>
              </a:r>
              <a:r>
                <a:rPr lang="en-US" altLang="ko-KR" sz="1200" b="1" spc="-60" dirty="0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lang="ko-KR" altLang="en-US" sz="1200" b="1" spc="-60" dirty="0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인증</a:t>
              </a:r>
              <a:r>
                <a:rPr lang="en-US" altLang="ko-KR" sz="1200" b="1" spc="-60" dirty="0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200" b="1" spc="-60" dirty="0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농가</a:t>
              </a: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89246" y="4586091"/>
              <a:ext cx="3116499" cy="1160283"/>
            </a:xfrm>
            <a:prstGeom prst="rect">
              <a:avLst/>
            </a:prstGeom>
          </p:spPr>
          <p:txBody>
            <a:bodyPr wrap="square" lIns="72000" tIns="72000" rIns="72000" bIns="72000" anchor="ctr" anchorCtr="0">
              <a:noAutofit/>
            </a:bodyPr>
            <a:lstStyle/>
            <a:p>
              <a:pPr marL="114300" lvl="1" algn="ctr" defTabSz="1019175">
                <a:lnSpc>
                  <a:spcPct val="150000"/>
                </a:lnSpc>
                <a:buClr>
                  <a:srgbClr val="C0C0C0"/>
                </a:buClr>
                <a:buSzPct val="92000"/>
                <a:defRPr/>
              </a:pP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살충제 및 제초제를 사용하지 않아</a:t>
              </a:r>
              <a:endParaRPr lang="en-US" altLang="ko-KR" sz="1200" b="1" spc="-6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algn="ctr" defTabSz="1019175">
                <a:lnSpc>
                  <a:spcPct val="150000"/>
                </a:lnSpc>
                <a:buClr>
                  <a:srgbClr val="C0C0C0"/>
                </a:buClr>
                <a:buSzPct val="92000"/>
                <a:defRPr/>
              </a:pP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수질 및 토양오염을 방지</a:t>
              </a:r>
              <a:endParaRPr lang="en-US" altLang="ko-KR" sz="1200" b="1" spc="-6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4644009" y="1852034"/>
            <a:ext cx="3780722" cy="1777947"/>
            <a:chOff x="489246" y="4065088"/>
            <a:chExt cx="3135318" cy="1740175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489248" y="4065088"/>
              <a:ext cx="3135316" cy="1740175"/>
            </a:xfrm>
            <a:prstGeom prst="roundRect">
              <a:avLst>
                <a:gd name="adj" fmla="val 3480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632244" y="4605239"/>
              <a:ext cx="2868308" cy="0"/>
            </a:xfrm>
            <a:prstGeom prst="line">
              <a:avLst/>
            </a:prstGeom>
            <a:ln w="15875" cap="rnd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/>
            <p:cNvSpPr/>
            <p:nvPr/>
          </p:nvSpPr>
          <p:spPr>
            <a:xfrm>
              <a:off x="489246" y="4281489"/>
              <a:ext cx="3116502" cy="1740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marL="342900" indent="-250825" algn="ctr" defTabSz="1019175">
                <a:lnSpc>
                  <a:spcPts val="1500"/>
                </a:lnSpc>
                <a:buClr>
                  <a:srgbClr val="C0C0C0"/>
                </a:buClr>
                <a:buSzPct val="92000"/>
                <a:defRPr/>
              </a:pPr>
              <a:r>
                <a:rPr lang="ko-KR" altLang="en-US" sz="1200" b="1" spc="-60" dirty="0">
                  <a:solidFill>
                    <a:srgbClr val="2603B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동물복지 인증 농가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489246" y="4586091"/>
              <a:ext cx="3116499" cy="1160283"/>
            </a:xfrm>
            <a:prstGeom prst="rect">
              <a:avLst/>
            </a:prstGeom>
          </p:spPr>
          <p:txBody>
            <a:bodyPr wrap="square" lIns="72000" tIns="72000" rIns="72000" bIns="72000" anchor="ctr" anchorCtr="0">
              <a:noAutofit/>
            </a:bodyPr>
            <a:lstStyle/>
            <a:p>
              <a:pPr marL="114300" lvl="1" algn="ctr" defTabSz="1019175">
                <a:lnSpc>
                  <a:spcPct val="150000"/>
                </a:lnSpc>
                <a:buClr>
                  <a:srgbClr val="C0C0C0"/>
                </a:buClr>
                <a:buSzPct val="92000"/>
                <a:defRPr/>
              </a:pP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건조한 </a:t>
              </a:r>
              <a:r>
                <a:rPr lang="ko-KR" altLang="en-US" sz="1200" b="1" spc="-6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바닥관리</a:t>
              </a:r>
              <a:r>
                <a:rPr lang="en-US" altLang="ko-KR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낮은 </a:t>
              </a:r>
              <a:r>
                <a:rPr lang="ko-KR" altLang="en-US" sz="1200" b="1" spc="-6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사육밀도</a:t>
              </a: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등을 통해</a:t>
              </a:r>
              <a:endParaRPr lang="en-US" altLang="ko-KR" sz="1200" b="1" spc="-6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algn="ctr" defTabSz="1019175">
                <a:lnSpc>
                  <a:spcPct val="150000"/>
                </a:lnSpc>
                <a:buClr>
                  <a:srgbClr val="C0C0C0"/>
                </a:buClr>
                <a:buSzPct val="92000"/>
                <a:defRPr/>
              </a:pP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계사 내 </a:t>
              </a:r>
              <a:r>
                <a:rPr lang="en-US" altLang="ko-KR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NH3, CO2</a:t>
              </a:r>
              <a:r>
                <a:rPr lang="ko-KR" altLang="en-US" sz="1200" b="1" spc="-6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를 제어해 대기오염 방지</a:t>
              </a:r>
              <a:endParaRPr lang="en-US" altLang="ko-KR" sz="1200" b="1" spc="-6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1" name="직사각형 70"/>
          <p:cNvSpPr/>
          <p:nvPr/>
        </p:nvSpPr>
        <p:spPr>
          <a:xfrm>
            <a:off x="724413" y="1099963"/>
            <a:ext cx="7700317" cy="442035"/>
          </a:xfrm>
          <a:prstGeom prst="rect">
            <a:avLst/>
          </a:prstGeom>
        </p:spPr>
        <p:txBody>
          <a:bodyPr wrap="square" lIns="36000" tIns="36000" rIns="36000" bIns="36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600" b="1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친환경 동물복지 사육시스템을 통해 </a:t>
            </a:r>
            <a:r>
              <a:rPr lang="ko-KR" altLang="en-US" sz="1600" b="1" dirty="0" err="1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지속가능한</a:t>
            </a:r>
            <a:r>
              <a:rPr lang="ko-KR" altLang="en-US" sz="1600" b="1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친환경 기업 지향</a:t>
            </a:r>
          </a:p>
        </p:txBody>
      </p:sp>
      <p:graphicFrame>
        <p:nvGraphicFramePr>
          <p:cNvPr id="41" name="차트 40"/>
          <p:cNvGraphicFramePr/>
          <p:nvPr>
            <p:extLst>
              <p:ext uri="{D42A27DB-BD31-4B8C-83A1-F6EECF244321}">
                <p14:modId xmlns:p14="http://schemas.microsoft.com/office/powerpoint/2010/main" val="1641773252"/>
              </p:ext>
            </p:extLst>
          </p:nvPr>
        </p:nvGraphicFramePr>
        <p:xfrm>
          <a:off x="647725" y="3850001"/>
          <a:ext cx="3675565" cy="20992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차트 34"/>
          <p:cNvGraphicFramePr/>
          <p:nvPr>
            <p:extLst>
              <p:ext uri="{D42A27DB-BD31-4B8C-83A1-F6EECF244321}">
                <p14:modId xmlns:p14="http://schemas.microsoft.com/office/powerpoint/2010/main" val="3241199179"/>
              </p:ext>
            </p:extLst>
          </p:nvPr>
        </p:nvGraphicFramePr>
        <p:xfrm>
          <a:off x="4644008" y="3850001"/>
          <a:ext cx="3780721" cy="20992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647724" y="6010242"/>
            <a:ext cx="36612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ko-KR" altLang="en-US" sz="10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무항생제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인증농가를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2019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94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 농가에서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2023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기준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230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 농가로 확대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ko-KR" altLang="en-US" sz="10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무항생제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인증농가는 전체 농가의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43.2%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44008" y="5993052"/>
            <a:ext cx="37580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동물복지 인증농가를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2019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35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 농가에서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2023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기준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81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 농가로 확대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현재 동물복지 인증농가는 전체 농가의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15.2%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14567D-1665-4F26-9145-C7BC85701DC0}"/>
              </a:ext>
            </a:extLst>
          </p:cNvPr>
          <p:cNvSpPr txBox="1"/>
          <p:nvPr/>
        </p:nvSpPr>
        <p:spPr>
          <a:xfrm>
            <a:off x="742115" y="6525344"/>
            <a:ext cx="30377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(*)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육계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삼계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r>
              <a:rPr lang="ko-KR" altLang="en-US" sz="10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토종닭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농가 기준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AD4FC2-677C-4D35-84FF-80116C9CC63C}"/>
              </a:ext>
            </a:extLst>
          </p:cNvPr>
          <p:cNvSpPr txBox="1"/>
          <p:nvPr/>
        </p:nvSpPr>
        <p:spPr>
          <a:xfrm>
            <a:off x="4644008" y="6525344"/>
            <a:ext cx="30377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(**)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육계 농가 기준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631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사다리꼴 11"/>
          <p:cNvSpPr/>
          <p:nvPr/>
        </p:nvSpPr>
        <p:spPr>
          <a:xfrm>
            <a:off x="292784" y="1041328"/>
            <a:ext cx="8536230" cy="2262354"/>
          </a:xfrm>
          <a:prstGeom prst="trapezoid">
            <a:avLst>
              <a:gd name="adj" fmla="val 1940221"/>
            </a:avLst>
          </a:prstGeom>
          <a:gradFill>
            <a:gsLst>
              <a:gs pos="0">
                <a:schemeClr val="bg1">
                  <a:lumMod val="85000"/>
                  <a:alpha val="50000"/>
                </a:schemeClr>
              </a:gs>
              <a:gs pos="68000">
                <a:schemeClr val="bg1">
                  <a:lumMod val="85000"/>
                  <a:alpha val="50000"/>
                </a:schemeClr>
              </a:gs>
              <a:gs pos="85000">
                <a:schemeClr val="bg1">
                  <a:lumMod val="75000"/>
                  <a:alpha val="50000"/>
                </a:schemeClr>
              </a:gs>
              <a:gs pos="100000">
                <a:schemeClr val="bg1">
                  <a:lumMod val="65000"/>
                  <a:alpha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51" name="자유형 50"/>
          <p:cNvSpPr/>
          <p:nvPr/>
        </p:nvSpPr>
        <p:spPr>
          <a:xfrm>
            <a:off x="5959485" y="1850980"/>
            <a:ext cx="2160241" cy="1360933"/>
          </a:xfrm>
          <a:custGeom>
            <a:avLst/>
            <a:gdLst>
              <a:gd name="connsiteX0" fmla="*/ 0 w 3428115"/>
              <a:gd name="connsiteY0" fmla="*/ 0 h 2056869"/>
              <a:gd name="connsiteX1" fmla="*/ 3428115 w 3428115"/>
              <a:gd name="connsiteY1" fmla="*/ 0 h 2056869"/>
              <a:gd name="connsiteX2" fmla="*/ 3428115 w 3428115"/>
              <a:gd name="connsiteY2" fmla="*/ 2056869 h 2056869"/>
              <a:gd name="connsiteX3" fmla="*/ 0 w 3428115"/>
              <a:gd name="connsiteY3" fmla="*/ 2056869 h 2056869"/>
              <a:gd name="connsiteX4" fmla="*/ 0 w 3428115"/>
              <a:gd name="connsiteY4" fmla="*/ 0 h 2056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115" h="2056869">
                <a:moveTo>
                  <a:pt x="0" y="0"/>
                </a:moveTo>
                <a:lnTo>
                  <a:pt x="3428115" y="0"/>
                </a:lnTo>
                <a:lnTo>
                  <a:pt x="3428115" y="2056869"/>
                </a:lnTo>
                <a:lnTo>
                  <a:pt x="0" y="2056869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3">
            <a:scrgbClr r="0" g="0" b="0"/>
          </a:lnRef>
          <a:fillRef idx="1">
            <a:scrgbClr r="0" g="0" b="0"/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marL="0" marR="0" lvl="0" indent="0" algn="ctr" defTabSz="7112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6045312" y="2308966"/>
          <a:ext cx="2002408" cy="86623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00602">
                  <a:extLst>
                    <a:ext uri="{9D8B030D-6E8A-4147-A177-3AD203B41FA5}">
                      <a16:colId xmlns:a16="http://schemas.microsoft.com/office/drawing/2014/main" val="208173757"/>
                    </a:ext>
                  </a:extLst>
                </a:gridCol>
                <a:gridCol w="500602">
                  <a:extLst>
                    <a:ext uri="{9D8B030D-6E8A-4147-A177-3AD203B41FA5}">
                      <a16:colId xmlns:a16="http://schemas.microsoft.com/office/drawing/2014/main" val="1307260500"/>
                    </a:ext>
                  </a:extLst>
                </a:gridCol>
                <a:gridCol w="500602">
                  <a:extLst>
                    <a:ext uri="{9D8B030D-6E8A-4147-A177-3AD203B41FA5}">
                      <a16:colId xmlns:a16="http://schemas.microsoft.com/office/drawing/2014/main" val="1958207617"/>
                    </a:ext>
                  </a:extLst>
                </a:gridCol>
                <a:gridCol w="500602">
                  <a:extLst>
                    <a:ext uri="{9D8B030D-6E8A-4147-A177-3AD203B41FA5}">
                      <a16:colId xmlns:a16="http://schemas.microsoft.com/office/drawing/2014/main" val="2168024041"/>
                    </a:ext>
                  </a:extLst>
                </a:gridCol>
              </a:tblGrid>
              <a:tr h="2165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</a:t>
                      </a:r>
                      <a:r>
                        <a:rPr lang="en-US" altLang="ko-KR" sz="8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(‘18)</a:t>
                      </a:r>
                      <a:endParaRPr lang="ko-KR" altLang="en-US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</a:t>
                      </a:r>
                      <a:r>
                        <a:rPr lang="en-US" altLang="ko-KR" sz="8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(‘23)</a:t>
                      </a:r>
                      <a:endParaRPr lang="ko-KR" altLang="en-US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증감률</a:t>
                      </a:r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(%)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25"/>
                  </a:ext>
                </a:extLst>
              </a:tr>
              <a:tr h="2165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도계수수</a:t>
                      </a:r>
                      <a:endParaRPr lang="ko-KR" altLang="en-US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10,881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13,563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24.6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9020093"/>
                  </a:ext>
                </a:extLst>
              </a:tr>
              <a:tr h="2165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부분육</a:t>
                      </a:r>
                      <a:endParaRPr lang="en-US" altLang="ko-KR" sz="800" b="1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2,425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3,873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59.7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6122500"/>
                  </a:ext>
                </a:extLst>
              </a:tr>
              <a:tr h="21655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절단육</a:t>
                      </a:r>
                      <a:endParaRPr lang="en-US" altLang="ko-KR" sz="800" b="1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1,661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2,653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800" b="1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59.7 </a:t>
                      </a:r>
                      <a:endParaRPr lang="en-US" altLang="ko-KR" sz="8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0800" marR="9525" marT="9525" marB="1080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6872896"/>
                  </a:ext>
                </a:extLst>
              </a:tr>
            </a:tbl>
          </a:graphicData>
        </a:graphic>
      </p:graphicFrame>
      <p:sp>
        <p:nvSpPr>
          <p:cNvPr id="3" name="갈매기형 수장 2"/>
          <p:cNvSpPr/>
          <p:nvPr/>
        </p:nvSpPr>
        <p:spPr>
          <a:xfrm>
            <a:off x="292784" y="3400711"/>
            <a:ext cx="1584176" cy="783886"/>
          </a:xfrm>
          <a:prstGeom prst="chevron">
            <a:avLst>
              <a:gd name="adj" fmla="val 3041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660232" y="217215"/>
            <a:ext cx="1872208" cy="7094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3" y="260648"/>
            <a:ext cx="7128793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스마트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팩토리와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동물복지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도계시스템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-2439" t="8525" r="31707" b="897"/>
          <a:stretch/>
        </p:blipFill>
        <p:spPr>
          <a:xfrm>
            <a:off x="472247" y="3408451"/>
            <a:ext cx="1231994" cy="816846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softEdge rad="88900"/>
          </a:effectLst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5"/>
          <a:stretch/>
        </p:blipFill>
        <p:spPr bwMode="auto">
          <a:xfrm>
            <a:off x="3191802" y="1484784"/>
            <a:ext cx="2724770" cy="1760903"/>
          </a:xfrm>
          <a:prstGeom prst="rect">
            <a:avLst/>
          </a:prstGeom>
          <a:ln>
            <a:noFill/>
          </a:ln>
          <a:effectLst>
            <a:softEdge rad="88900"/>
          </a:effectLst>
        </p:spPr>
      </p:pic>
      <p:sp>
        <p:nvSpPr>
          <p:cNvPr id="14" name="갈매기형 수장 13"/>
          <p:cNvSpPr/>
          <p:nvPr/>
        </p:nvSpPr>
        <p:spPr>
          <a:xfrm>
            <a:off x="1686010" y="3400711"/>
            <a:ext cx="1584176" cy="783886"/>
          </a:xfrm>
          <a:prstGeom prst="chevron">
            <a:avLst>
              <a:gd name="adj" fmla="val 3041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15" name="갈매기형 수장 14"/>
          <p:cNvSpPr/>
          <p:nvPr/>
        </p:nvSpPr>
        <p:spPr>
          <a:xfrm>
            <a:off x="3089579" y="3400711"/>
            <a:ext cx="1584176" cy="783886"/>
          </a:xfrm>
          <a:prstGeom prst="chevron">
            <a:avLst>
              <a:gd name="adj" fmla="val 3041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16" name="갈매기형 수장 15"/>
          <p:cNvSpPr/>
          <p:nvPr/>
        </p:nvSpPr>
        <p:spPr>
          <a:xfrm>
            <a:off x="4482805" y="3405274"/>
            <a:ext cx="1584176" cy="783886"/>
          </a:xfrm>
          <a:prstGeom prst="chevron">
            <a:avLst>
              <a:gd name="adj" fmla="val 3041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18" name="갈매기형 수장 17"/>
          <p:cNvSpPr/>
          <p:nvPr/>
        </p:nvSpPr>
        <p:spPr>
          <a:xfrm>
            <a:off x="5868144" y="3408451"/>
            <a:ext cx="1584176" cy="783886"/>
          </a:xfrm>
          <a:prstGeom prst="chevron">
            <a:avLst>
              <a:gd name="adj" fmla="val 3041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19" name="갈매기형 수장 18"/>
          <p:cNvSpPr/>
          <p:nvPr/>
        </p:nvSpPr>
        <p:spPr>
          <a:xfrm>
            <a:off x="7264768" y="3414529"/>
            <a:ext cx="1584176" cy="783886"/>
          </a:xfrm>
          <a:prstGeom prst="chevron">
            <a:avLst>
              <a:gd name="adj" fmla="val 3041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5"/>
          <a:srcRect l="10420" r="14017"/>
          <a:stretch/>
        </p:blipFill>
        <p:spPr>
          <a:xfrm>
            <a:off x="1851194" y="3366994"/>
            <a:ext cx="1246272" cy="842942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softEdge rad="88900"/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1907" y="3360011"/>
            <a:ext cx="1220155" cy="846931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softEdge rad="88900"/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503" y="3406003"/>
            <a:ext cx="1239871" cy="800939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softEdge rad="88900"/>
          </a:effectLst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3499" y="3360012"/>
            <a:ext cx="1217871" cy="878582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1868" y="3400711"/>
            <a:ext cx="1211008" cy="808862"/>
          </a:xfrm>
          <a:prstGeom prst="rect">
            <a:avLst/>
          </a:prstGeom>
          <a:effectLst>
            <a:softEdge rad="88900"/>
          </a:effectLst>
        </p:spPr>
      </p:pic>
      <p:sp>
        <p:nvSpPr>
          <p:cNvPr id="28" name="TextBox 27"/>
          <p:cNvSpPr txBox="1"/>
          <p:nvPr/>
        </p:nvSpPr>
        <p:spPr>
          <a:xfrm>
            <a:off x="481703" y="3915034"/>
            <a:ext cx="1138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동물복지 계류장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57680" y="3859264"/>
            <a:ext cx="1019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가스스터닝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(Gas Stunning)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35533" y="3924558"/>
            <a:ext cx="11283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방혈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65407" y="3931237"/>
            <a:ext cx="11373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탕적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탈모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122868" y="3859264"/>
            <a:ext cx="11332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스티뮬레이션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(Stimulation)</a:t>
            </a:r>
            <a:endParaRPr kumimoji="0" lang="en-US" altLang="ko-KR" sz="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01643" y="3942581"/>
            <a:ext cx="15550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에어칠링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(Air Chilling)</a:t>
            </a:r>
            <a:endParaRPr kumimoji="0" lang="en-US" altLang="ko-KR" sz="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83472" y="4167041"/>
            <a:ext cx="1593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최적의 </a:t>
            </a: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온습도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환기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스트레스 감소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52424" y="4155469"/>
            <a:ext cx="1606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편안하게 재우기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고통↓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방혈을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원활하게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경직↓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86180" y="4181946"/>
            <a:ext cx="157140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완벽한 혈액 배출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신선도 </a:t>
            </a: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유지력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극대화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콜라겐층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유지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79406" y="4190493"/>
            <a:ext cx="1574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섬세하고 완벽하게</a:t>
            </a:r>
            <a:b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깃털 제거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66807" y="4199748"/>
            <a:ext cx="1574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반복적인 전기자극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육질을 부드럽게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271710" y="4217313"/>
            <a:ext cx="155730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7km / 200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분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육심온도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41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℃ →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℃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수분↓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품질↑ 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위생↑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966395" y="1880509"/>
            <a:ext cx="2160241" cy="31322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스마트팩토리 </a:t>
            </a: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리모델링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전후 생산량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44" name="차트 43"/>
          <p:cNvGraphicFramePr/>
          <p:nvPr>
            <p:extLst/>
          </p:nvPr>
        </p:nvGraphicFramePr>
        <p:xfrm>
          <a:off x="3695901" y="4841706"/>
          <a:ext cx="1715870" cy="1671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45" name="차트 44"/>
          <p:cNvGraphicFramePr/>
          <p:nvPr>
            <p:extLst>
              <p:ext uri="{D42A27DB-BD31-4B8C-83A1-F6EECF244321}">
                <p14:modId xmlns:p14="http://schemas.microsoft.com/office/powerpoint/2010/main" val="1769485588"/>
              </p:ext>
            </p:extLst>
          </p:nvPr>
        </p:nvGraphicFramePr>
        <p:xfrm>
          <a:off x="5496258" y="4841706"/>
          <a:ext cx="1713864" cy="1671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49" name="차트 48"/>
          <p:cNvGraphicFramePr/>
          <p:nvPr>
            <p:extLst>
              <p:ext uri="{D42A27DB-BD31-4B8C-83A1-F6EECF244321}">
                <p14:modId xmlns:p14="http://schemas.microsoft.com/office/powerpoint/2010/main" val="3127176766"/>
              </p:ext>
            </p:extLst>
          </p:nvPr>
        </p:nvGraphicFramePr>
        <p:xfrm>
          <a:off x="1895544" y="4841706"/>
          <a:ext cx="1715870" cy="1671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50" name="차트 49"/>
          <p:cNvGraphicFramePr/>
          <p:nvPr>
            <p:extLst>
              <p:ext uri="{D42A27DB-BD31-4B8C-83A1-F6EECF244321}">
                <p14:modId xmlns:p14="http://schemas.microsoft.com/office/powerpoint/2010/main" val="641855211"/>
              </p:ext>
            </p:extLst>
          </p:nvPr>
        </p:nvGraphicFramePr>
        <p:xfrm>
          <a:off x="95187" y="4841706"/>
          <a:ext cx="1715870" cy="1671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52" name="자유형 51"/>
          <p:cNvSpPr/>
          <p:nvPr/>
        </p:nvSpPr>
        <p:spPr>
          <a:xfrm>
            <a:off x="988649" y="1830103"/>
            <a:ext cx="2160240" cy="1339119"/>
          </a:xfrm>
          <a:custGeom>
            <a:avLst/>
            <a:gdLst>
              <a:gd name="connsiteX0" fmla="*/ 0 w 3428115"/>
              <a:gd name="connsiteY0" fmla="*/ 0 h 2056869"/>
              <a:gd name="connsiteX1" fmla="*/ 3428115 w 3428115"/>
              <a:gd name="connsiteY1" fmla="*/ 0 h 2056869"/>
              <a:gd name="connsiteX2" fmla="*/ 3428115 w 3428115"/>
              <a:gd name="connsiteY2" fmla="*/ 2056869 h 2056869"/>
              <a:gd name="connsiteX3" fmla="*/ 0 w 3428115"/>
              <a:gd name="connsiteY3" fmla="*/ 2056869 h 2056869"/>
              <a:gd name="connsiteX4" fmla="*/ 0 w 3428115"/>
              <a:gd name="connsiteY4" fmla="*/ 0 h 2056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8115" h="2056869">
                <a:moveTo>
                  <a:pt x="0" y="0"/>
                </a:moveTo>
                <a:lnTo>
                  <a:pt x="3428115" y="0"/>
                </a:lnTo>
                <a:lnTo>
                  <a:pt x="3428115" y="2056869"/>
                </a:lnTo>
                <a:lnTo>
                  <a:pt x="0" y="2056869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3">
            <a:scrgbClr r="0" g="0" b="0"/>
          </a:lnRef>
          <a:fillRef idx="1">
            <a:scrgbClr r="0" g="0" b="0"/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8000" tIns="60960" rIns="60960" bIns="60960" numCol="1" spcCol="1270" anchor="ctr" anchorCtr="0">
            <a:no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2,500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 원 투자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2019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본격 가동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Speed : x1.5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Space : x3</a:t>
            </a: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6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개의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도계라인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육계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삼계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토종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CAPA 140%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확보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97278"/>
            <a:ext cx="9144000" cy="415498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7C8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스마트 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7C8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팩토리의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7C8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높은 생산성과 동물복지 도계시스템을 통해 생산한 최고 품질의 제품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81916" y="6520208"/>
            <a:ext cx="37500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(*1)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도계생산성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시간 동안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명의 작업자 투입 시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도계수량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(*2)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부분육생산성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시간 동안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명의 작업자가 생산한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부분육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중량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460069" y="6522068"/>
            <a:ext cx="3856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(*3)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도계설비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로스율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도계설비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오류로 인한 생산중단 시 발생한 생산량 감소율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(*4)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 수율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마리의 생계를 투입하여 생산한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도계육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통닭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의 중량 비율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53" name="차트 52"/>
          <p:cNvGraphicFramePr/>
          <p:nvPr>
            <p:extLst/>
          </p:nvPr>
        </p:nvGraphicFramePr>
        <p:xfrm>
          <a:off x="7294609" y="4848328"/>
          <a:ext cx="1715870" cy="1664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9" name="모서리가 둥근 직사각형 8"/>
          <p:cNvSpPr/>
          <p:nvPr/>
        </p:nvSpPr>
        <p:spPr>
          <a:xfrm>
            <a:off x="4469112" y="5190044"/>
            <a:ext cx="863863" cy="314815"/>
          </a:xfrm>
          <a:prstGeom prst="round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최초 가동 시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일시 증가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7464394" y="2128572"/>
            <a:ext cx="614756" cy="19017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 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만수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57" name="직선 연결선 56"/>
          <p:cNvCxnSpPr/>
          <p:nvPr/>
        </p:nvCxnSpPr>
        <p:spPr>
          <a:xfrm>
            <a:off x="95187" y="4722652"/>
            <a:ext cx="8915292" cy="4342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4445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그림2.PNG"/>
          <p:cNvPicPr>
            <a:picLocks noChangeAspect="1"/>
          </p:cNvPicPr>
          <p:nvPr/>
        </p:nvPicPr>
        <p:blipFill>
          <a:blip r:embed="rId3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5987" flipV="1">
            <a:off x="1095164" y="4267917"/>
            <a:ext cx="2999513" cy="1305593"/>
          </a:xfrm>
          <a:prstGeom prst="rect">
            <a:avLst/>
          </a:prstGeom>
          <a:noFill/>
        </p:spPr>
      </p:pic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568633883"/>
              </p:ext>
            </p:extLst>
          </p:nvPr>
        </p:nvGraphicFramePr>
        <p:xfrm>
          <a:off x="261010" y="4077147"/>
          <a:ext cx="4319324" cy="2550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1465697"/>
            <a:ext cx="9144000" cy="64070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3" name="직사각형 32"/>
          <p:cNvSpPr/>
          <p:nvPr/>
        </p:nvSpPr>
        <p:spPr>
          <a:xfrm>
            <a:off x="6660232" y="217215"/>
            <a:ext cx="1872208" cy="7094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3" y="260648"/>
            <a:ext cx="7128793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03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차별화된 맛과 품질의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육가공제품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97278"/>
            <a:ext cx="9144000" cy="367858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7C8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차별화된 맛과 품질의 다양한 육가공제품을 기반으로  매출 및 수익 확대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2107189"/>
            <a:ext cx="3833802" cy="1825867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904210" y="3476945"/>
            <a:ext cx="3127729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One-way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시스템을 통해 교차 오염 없는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위생적인 생산방식으로 제품의 맛과 품질을 차별화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90928" y="2127570"/>
            <a:ext cx="398081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1992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하림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치킨너겟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출시 후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1,300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여 가지의 제품 출시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대표적인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육가공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브랜드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하림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치킨너겟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용가리치킨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하림 삼계탕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 제품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에어프라이어 시리즈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팝콘치킨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텐더스틱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웰핫도그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치즈스틱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훈제통닭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’20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280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 원 투자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육가공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공장 준공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HMR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제품 집중 생산</a:t>
            </a:r>
            <a:b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갈비탕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곱도리탕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물닭갈비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등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20" name="차트 19"/>
          <p:cNvGraphicFramePr/>
          <p:nvPr>
            <p:extLst>
              <p:ext uri="{D42A27DB-BD31-4B8C-83A1-F6EECF244321}">
                <p14:modId xmlns:p14="http://schemas.microsoft.com/office/powerpoint/2010/main" val="3629887513"/>
              </p:ext>
            </p:extLst>
          </p:nvPr>
        </p:nvGraphicFramePr>
        <p:xfrm>
          <a:off x="4566784" y="4077072"/>
          <a:ext cx="4094510" cy="25494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615261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Chapter03</a:t>
            </a:r>
            <a:endParaRPr lang="ko-KR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 useBgFill="1">
        <p:nvSpPr>
          <p:cNvPr id="15" name="Arc 1"/>
          <p:cNvSpPr/>
          <p:nvPr/>
        </p:nvSpPr>
        <p:spPr>
          <a:xfrm>
            <a:off x="-2638528" y="980728"/>
            <a:ext cx="5267022" cy="5040560"/>
          </a:xfrm>
          <a:prstGeom prst="arc">
            <a:avLst>
              <a:gd name="adj1" fmla="val 16200000"/>
              <a:gd name="adj2" fmla="val 5406790"/>
            </a:avLst>
          </a:prstGeom>
          <a:ln>
            <a:solidFill>
              <a:srgbClr val="7D7D7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Arc 10"/>
          <p:cNvSpPr/>
          <p:nvPr/>
        </p:nvSpPr>
        <p:spPr>
          <a:xfrm>
            <a:off x="-1869843" y="1589204"/>
            <a:ext cx="3731304" cy="3625788"/>
          </a:xfrm>
          <a:prstGeom prst="arc">
            <a:avLst>
              <a:gd name="adj1" fmla="val 16200000"/>
              <a:gd name="adj2" fmla="val 5422353"/>
            </a:avLst>
          </a:prstGeom>
          <a:solidFill>
            <a:srgbClr val="000000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AutoShape 17"/>
          <p:cNvSpPr>
            <a:spLocks noChangeArrowheads="1"/>
          </p:cNvSpPr>
          <p:nvPr/>
        </p:nvSpPr>
        <p:spPr bwMode="gray">
          <a:xfrm>
            <a:off x="2583761" y="1987743"/>
            <a:ext cx="4624736" cy="577161"/>
          </a:xfrm>
          <a:prstGeom prst="chevron">
            <a:avLst>
              <a:gd name="adj" fmla="val 26594"/>
            </a:avLst>
          </a:prstGeom>
          <a:solidFill>
            <a:srgbClr val="004074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경영실적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16"/>
          <p:cNvSpPr>
            <a:spLocks noChangeArrowheads="1"/>
          </p:cNvSpPr>
          <p:nvPr/>
        </p:nvSpPr>
        <p:spPr bwMode="gray">
          <a:xfrm>
            <a:off x="2874836" y="3139871"/>
            <a:ext cx="4721500" cy="577161"/>
          </a:xfrm>
          <a:prstGeom prst="chevron">
            <a:avLst>
              <a:gd name="adj" fmla="val 26688"/>
            </a:avLst>
          </a:prstGeom>
          <a:solidFill>
            <a:schemeClr val="accent1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매출분석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gray">
          <a:xfrm>
            <a:off x="2568562" y="4412189"/>
            <a:ext cx="4694578" cy="563345"/>
          </a:xfrm>
          <a:prstGeom prst="chevron">
            <a:avLst>
              <a:gd name="adj" fmla="val 26594"/>
            </a:avLst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03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성장전략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Oval 6"/>
          <p:cNvSpPr/>
          <p:nvPr/>
        </p:nvSpPr>
        <p:spPr>
          <a:xfrm>
            <a:off x="2123728" y="2090913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Oval 6"/>
          <p:cNvSpPr/>
          <p:nvPr/>
        </p:nvSpPr>
        <p:spPr>
          <a:xfrm>
            <a:off x="2434530" y="3261227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Oval 6"/>
          <p:cNvSpPr/>
          <p:nvPr/>
        </p:nvSpPr>
        <p:spPr>
          <a:xfrm>
            <a:off x="2125266" y="4508451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제목 1"/>
          <p:cNvSpPr txBox="1">
            <a:spLocks/>
          </p:cNvSpPr>
          <p:nvPr/>
        </p:nvSpPr>
        <p:spPr>
          <a:xfrm>
            <a:off x="-1" y="2760266"/>
            <a:ext cx="1861462" cy="12836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latin typeface="하림 B" pitchFamily="2" charset="-127"/>
                <a:ea typeface="하림 B" pitchFamily="2" charset="-127"/>
                <a:cs typeface="+mj-cs"/>
              </a:defRPr>
            </a:lvl1pPr>
          </a:lstStyle>
          <a:p>
            <a:pPr algn="ctr"/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경영실적</a:t>
            </a:r>
            <a:endParaRPr lang="en-US" altLang="ko-KR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성장전략</a:t>
            </a:r>
          </a:p>
        </p:txBody>
      </p:sp>
    </p:spTree>
    <p:extLst>
      <p:ext uri="{BB962C8B-B14F-4D97-AF65-F5344CB8AC3E}">
        <p14:creationId xmlns:p14="http://schemas.microsoft.com/office/powerpoint/2010/main" val="89099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경영실적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102821"/>
              </p:ext>
            </p:extLst>
          </p:nvPr>
        </p:nvGraphicFramePr>
        <p:xfrm>
          <a:off x="755577" y="4060758"/>
          <a:ext cx="7704848" cy="209650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80858">
                  <a:extLst>
                    <a:ext uri="{9D8B030D-6E8A-4147-A177-3AD203B41FA5}">
                      <a16:colId xmlns:a16="http://schemas.microsoft.com/office/drawing/2014/main" val="2095831670"/>
                    </a:ext>
                  </a:extLst>
                </a:gridCol>
                <a:gridCol w="1216898">
                  <a:extLst>
                    <a:ext uri="{9D8B030D-6E8A-4147-A177-3AD203B41FA5}">
                      <a16:colId xmlns:a16="http://schemas.microsoft.com/office/drawing/2014/main" val="1009149451"/>
                    </a:ext>
                  </a:extLst>
                </a:gridCol>
                <a:gridCol w="1216898">
                  <a:extLst>
                    <a:ext uri="{9D8B030D-6E8A-4147-A177-3AD203B41FA5}">
                      <a16:colId xmlns:a16="http://schemas.microsoft.com/office/drawing/2014/main" val="2544713424"/>
                    </a:ext>
                  </a:extLst>
                </a:gridCol>
                <a:gridCol w="1216898">
                  <a:extLst>
                    <a:ext uri="{9D8B030D-6E8A-4147-A177-3AD203B41FA5}">
                      <a16:colId xmlns:a16="http://schemas.microsoft.com/office/drawing/2014/main" val="2039947271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1531878782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2761976212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1536105051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963431585"/>
                    </a:ext>
                  </a:extLst>
                </a:gridCol>
              </a:tblGrid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전년동기대비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전분기대비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624174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3,842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3,127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3,671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(171)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-4.5%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544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17.4%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3987541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매출총이익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554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373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681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127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23.0%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308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82.5%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4213841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판매관리비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423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412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426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0.7%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3.2%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76820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131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(39)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255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124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94.6%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294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흑자전환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411212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영업이익률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3.4%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-1.3%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7.0%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3.6%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8.3%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7832143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(184)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369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364 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7301.0%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553 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301.3%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2957022"/>
                  </a:ext>
                </a:extLst>
              </a:tr>
              <a:tr h="26206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당기순이익률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-5.9%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10.1%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10.0%</a:t>
                      </a:r>
                    </a:p>
                  </a:txBody>
                  <a:tcPr marL="0" marR="1080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16.0%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080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8141295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683568" y="3717032"/>
            <a:ext cx="3600400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별도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83568" y="980728"/>
            <a:ext cx="3672409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330290"/>
              </p:ext>
            </p:extLst>
          </p:nvPr>
        </p:nvGraphicFramePr>
        <p:xfrm>
          <a:off x="755575" y="1353357"/>
          <a:ext cx="7704852" cy="213379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80859">
                  <a:extLst>
                    <a:ext uri="{9D8B030D-6E8A-4147-A177-3AD203B41FA5}">
                      <a16:colId xmlns:a16="http://schemas.microsoft.com/office/drawing/2014/main" val="2095831670"/>
                    </a:ext>
                  </a:extLst>
                </a:gridCol>
                <a:gridCol w="1216899">
                  <a:extLst>
                    <a:ext uri="{9D8B030D-6E8A-4147-A177-3AD203B41FA5}">
                      <a16:colId xmlns:a16="http://schemas.microsoft.com/office/drawing/2014/main" val="1009149451"/>
                    </a:ext>
                  </a:extLst>
                </a:gridCol>
                <a:gridCol w="1216899">
                  <a:extLst>
                    <a:ext uri="{9D8B030D-6E8A-4147-A177-3AD203B41FA5}">
                      <a16:colId xmlns:a16="http://schemas.microsoft.com/office/drawing/2014/main" val="2544713424"/>
                    </a:ext>
                  </a:extLst>
                </a:gridCol>
                <a:gridCol w="1216899">
                  <a:extLst>
                    <a:ext uri="{9D8B030D-6E8A-4147-A177-3AD203B41FA5}">
                      <a16:colId xmlns:a16="http://schemas.microsoft.com/office/drawing/2014/main" val="2039947271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1531878782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2761976212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1536105051"/>
                    </a:ext>
                  </a:extLst>
                </a:gridCol>
                <a:gridCol w="768324">
                  <a:extLst>
                    <a:ext uri="{9D8B030D-6E8A-4147-A177-3AD203B41FA5}">
                      <a16:colId xmlns:a16="http://schemas.microsoft.com/office/drawing/2014/main" val="963431585"/>
                    </a:ext>
                  </a:extLst>
                </a:gridCol>
              </a:tblGrid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전년동기대비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전분기대비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624174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3,979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3,262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3,810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(169)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-4.3%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548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16.8%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3987541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매출총이익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597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407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726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129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21.6%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319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78.2%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4213841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판매관리비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445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431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448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0.6%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3.7%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76820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152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(24)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278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126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83.0%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302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흑자전환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411212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영업이익률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3.8%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-0.7%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7.3%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3.5%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8.0%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7832143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(168)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387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362 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1450.6%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555 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329.6%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2957022"/>
                  </a:ext>
                </a:extLst>
              </a:tr>
              <a:tr h="26672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당기순이익률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0.6%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-5.2%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10.1%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9.5%</a:t>
                      </a:r>
                    </a:p>
                  </a:txBody>
                  <a:tcPr marL="0" marR="11430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15.3%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0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11430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8141295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6804244" y="3717032"/>
            <a:ext cx="1656181" cy="31322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원</a:t>
            </a:r>
            <a:endParaRPr lang="en-US" altLang="ko-KR" sz="9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04244" y="1040128"/>
            <a:ext cx="1656181" cy="31322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 원</a:t>
            </a:r>
            <a:endParaRPr lang="en-US" altLang="ko-KR" sz="9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6909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매출분석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1" name="차트 20"/>
          <p:cNvGraphicFramePr/>
          <p:nvPr>
            <p:extLst>
              <p:ext uri="{D42A27DB-BD31-4B8C-83A1-F6EECF244321}">
                <p14:modId xmlns:p14="http://schemas.microsoft.com/office/powerpoint/2010/main" val="2467653643"/>
              </p:ext>
            </p:extLst>
          </p:nvPr>
        </p:nvGraphicFramePr>
        <p:xfrm>
          <a:off x="4523621" y="1908834"/>
          <a:ext cx="3625004" cy="2054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직사각형 21"/>
          <p:cNvSpPr/>
          <p:nvPr/>
        </p:nvSpPr>
        <p:spPr>
          <a:xfrm>
            <a:off x="4772413" y="1509111"/>
            <a:ext cx="3868767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제품별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판매비중</a:t>
            </a:r>
            <a:r>
              <a:rPr lang="en-US" altLang="ko-KR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육계부문</a:t>
            </a:r>
            <a:r>
              <a:rPr lang="en-US" altLang="ko-KR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108718" y="4230613"/>
            <a:ext cx="100707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r>
              <a:rPr lang="en-US" altLang="ko-KR" sz="10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/kg)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851690" y="6252562"/>
            <a:ext cx="2551256" cy="295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05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평균단가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판매금액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5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판매중량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87955" y="4161284"/>
            <a:ext cx="72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 판매가격 추이</a:t>
            </a:r>
          </a:p>
        </p:txBody>
      </p:sp>
      <p:graphicFrame>
        <p:nvGraphicFramePr>
          <p:cNvPr id="27" name="차트 26"/>
          <p:cNvGraphicFramePr/>
          <p:nvPr>
            <p:extLst>
              <p:ext uri="{D42A27DB-BD31-4B8C-83A1-F6EECF244321}">
                <p14:modId xmlns:p14="http://schemas.microsoft.com/office/powerpoint/2010/main" val="3468241900"/>
              </p:ext>
            </p:extLst>
          </p:nvPr>
        </p:nvGraphicFramePr>
        <p:xfrm>
          <a:off x="711098" y="1939154"/>
          <a:ext cx="3509817" cy="2065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직사각형 27"/>
          <p:cNvSpPr/>
          <p:nvPr/>
        </p:nvSpPr>
        <p:spPr>
          <a:xfrm>
            <a:off x="891840" y="1511207"/>
            <a:ext cx="3884821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부문별 매출비중</a:t>
            </a: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3895323" y="2016353"/>
            <a:ext cx="1008142" cy="396784"/>
          </a:xfrm>
          <a:prstGeom prst="line">
            <a:avLst/>
          </a:prstGeom>
          <a:ln w="25400">
            <a:solidFill>
              <a:srgbClr val="FF7C8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3923898" y="3419475"/>
            <a:ext cx="989092" cy="0"/>
          </a:xfrm>
          <a:prstGeom prst="line">
            <a:avLst/>
          </a:prstGeom>
          <a:ln w="25400">
            <a:solidFill>
              <a:srgbClr val="FF7C8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-1" y="1120388"/>
            <a:ext cx="9144001" cy="292388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algn="ctr"/>
            <a:r>
              <a:rPr lang="ko-KR" altLang="en-US" sz="1600" b="1" spc="-60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고부가가치 제품</a:t>
            </a:r>
            <a:r>
              <a:rPr lang="en-US" altLang="ko-KR" sz="1600" b="1" spc="-60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spc="-60" dirty="0" err="1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부분육</a:t>
            </a:r>
            <a:r>
              <a:rPr lang="en-US" altLang="ko-KR" sz="1600" b="1" spc="-60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pc="-60" dirty="0" err="1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양념육</a:t>
            </a:r>
            <a:r>
              <a:rPr lang="en-US" altLang="ko-KR" sz="1600" b="1" spc="-60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b="1" spc="-60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매출 확대를 통한 수익성 개선</a:t>
            </a: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010489"/>
              </p:ext>
            </p:extLst>
          </p:nvPr>
        </p:nvGraphicFramePr>
        <p:xfrm>
          <a:off x="891840" y="4530616"/>
          <a:ext cx="7256784" cy="1721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9464">
                  <a:extLst>
                    <a:ext uri="{9D8B030D-6E8A-4147-A177-3AD203B41FA5}">
                      <a16:colId xmlns:a16="http://schemas.microsoft.com/office/drawing/2014/main" val="1609237955"/>
                    </a:ext>
                  </a:extLst>
                </a:gridCol>
                <a:gridCol w="1209464">
                  <a:extLst>
                    <a:ext uri="{9D8B030D-6E8A-4147-A177-3AD203B41FA5}">
                      <a16:colId xmlns:a16="http://schemas.microsoft.com/office/drawing/2014/main" val="2380013227"/>
                    </a:ext>
                  </a:extLst>
                </a:gridCol>
                <a:gridCol w="1209464">
                  <a:extLst>
                    <a:ext uri="{9D8B030D-6E8A-4147-A177-3AD203B41FA5}">
                      <a16:colId xmlns:a16="http://schemas.microsoft.com/office/drawing/2014/main" val="3891001016"/>
                    </a:ext>
                  </a:extLst>
                </a:gridCol>
                <a:gridCol w="1209464">
                  <a:extLst>
                    <a:ext uri="{9D8B030D-6E8A-4147-A177-3AD203B41FA5}">
                      <a16:colId xmlns:a16="http://schemas.microsoft.com/office/drawing/2014/main" val="2086022820"/>
                    </a:ext>
                  </a:extLst>
                </a:gridCol>
                <a:gridCol w="1209464">
                  <a:extLst>
                    <a:ext uri="{9D8B030D-6E8A-4147-A177-3AD203B41FA5}">
                      <a16:colId xmlns:a16="http://schemas.microsoft.com/office/drawing/2014/main" val="970184020"/>
                    </a:ext>
                  </a:extLst>
                </a:gridCol>
                <a:gridCol w="1209464">
                  <a:extLst>
                    <a:ext uri="{9D8B030D-6E8A-4147-A177-3AD203B41FA5}">
                      <a16:colId xmlns:a16="http://schemas.microsoft.com/office/drawing/2014/main" val="265020626"/>
                    </a:ext>
                  </a:extLst>
                </a:gridCol>
              </a:tblGrid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품 목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 누적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분기 누적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전년 동기 대비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491676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 선 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3,913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4,198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3,891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4,435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(544)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804044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     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3,395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3,526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3,368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3,581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(213)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2868457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 분 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7,202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7,678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7,428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7,688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(260)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971486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절 단 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4,519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4,808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4,552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4,907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(355)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0924854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양 념 육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5,927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5,884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6,002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5,933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070968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 가 공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7,861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8,353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8,497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8,390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7F7F7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199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2079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그룹 51"/>
          <p:cNvGrpSpPr/>
          <p:nvPr/>
        </p:nvGrpSpPr>
        <p:grpSpPr>
          <a:xfrm>
            <a:off x="1174734" y="1390836"/>
            <a:ext cx="6618413" cy="2686236"/>
            <a:chOff x="323528" y="1656703"/>
            <a:chExt cx="8496944" cy="3860529"/>
          </a:xfrm>
        </p:grpSpPr>
        <p:pic>
          <p:nvPicPr>
            <p:cNvPr id="55" name="Picture 2" descr="C:\Users\IPR_DEGN03\Desktop\02-4 지도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1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246" y="1656703"/>
              <a:ext cx="8221508" cy="3853512"/>
            </a:xfrm>
            <a:prstGeom prst="rect">
              <a:avLst/>
            </a:prstGeom>
            <a:noFill/>
          </p:spPr>
        </p:pic>
        <p:sp>
          <p:nvSpPr>
            <p:cNvPr id="56" name="직사각형 55"/>
            <p:cNvSpPr/>
            <p:nvPr/>
          </p:nvSpPr>
          <p:spPr>
            <a:xfrm>
              <a:off x="323528" y="2564904"/>
              <a:ext cx="8496944" cy="2952328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03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성장전략</a:t>
            </a:r>
          </a:p>
        </p:txBody>
      </p:sp>
      <p:pic>
        <p:nvPicPr>
          <p:cNvPr id="26" name="그림 25" descr="22_01.png"/>
          <p:cNvPicPr>
            <a:picLocks noChangeAspect="1"/>
          </p:cNvPicPr>
          <p:nvPr/>
        </p:nvPicPr>
        <p:blipFill>
          <a:blip r:embed="rId5" cstate="print">
            <a:lum bright="70000" contrast="-70000"/>
          </a:blip>
          <a:stretch>
            <a:fillRect/>
          </a:stretch>
        </p:blipFill>
        <p:spPr>
          <a:xfrm>
            <a:off x="0" y="1556661"/>
            <a:ext cx="9144000" cy="2035952"/>
          </a:xfrm>
          <a:prstGeom prst="rect">
            <a:avLst/>
          </a:prstGeom>
          <a:effectLst>
            <a:outerShdw blurRad="165100" dist="38100" dir="16200000" rotWithShape="0">
              <a:prstClr val="black">
                <a:alpha val="10000"/>
              </a:prstClr>
            </a:outerShdw>
          </a:effectLst>
        </p:spPr>
      </p:pic>
      <p:sp>
        <p:nvSpPr>
          <p:cNvPr id="12" name="직사각형 11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66"/>
          <p:cNvGrpSpPr/>
          <p:nvPr/>
        </p:nvGrpSpPr>
        <p:grpSpPr>
          <a:xfrm>
            <a:off x="2346220" y="836712"/>
            <a:ext cx="4509835" cy="707886"/>
            <a:chOff x="2643763" y="1312575"/>
            <a:chExt cx="3906958" cy="777169"/>
          </a:xfrm>
        </p:grpSpPr>
        <p:sp>
          <p:nvSpPr>
            <p:cNvPr id="52" name="TextBox 53"/>
            <p:cNvSpPr txBox="1">
              <a:spLocks noChangeArrowheads="1"/>
            </p:cNvSpPr>
            <p:nvPr/>
          </p:nvSpPr>
          <p:spPr bwMode="auto">
            <a:xfrm>
              <a:off x="2933566" y="1533413"/>
              <a:ext cx="3306242" cy="439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marL="361950" indent="-361950" algn="ctr"/>
              <a:r>
                <a:rPr lang="ko-KR" altLang="en-US" sz="2000" b="1" spc="-60" dirty="0">
                  <a:solidFill>
                    <a:srgbClr val="FF7C8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수익성 극대화 </a:t>
              </a:r>
              <a:r>
                <a:rPr lang="en-US" altLang="ko-KR" sz="2000" b="1" spc="-60" dirty="0">
                  <a:solidFill>
                    <a:srgbClr val="FF7C8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&amp; </a:t>
              </a:r>
              <a:r>
                <a:rPr lang="ko-KR" altLang="en-US" sz="2000" b="1" spc="-60" dirty="0">
                  <a:solidFill>
                    <a:srgbClr val="FF7C8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지속 성장</a:t>
              </a:r>
              <a:endParaRPr lang="en-US" altLang="ko-KR" sz="2000" b="1" spc="-60" dirty="0">
                <a:solidFill>
                  <a:srgbClr val="FF7C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3" name="TextBox 53"/>
            <p:cNvSpPr txBox="1">
              <a:spLocks noChangeArrowheads="1"/>
            </p:cNvSpPr>
            <p:nvPr/>
          </p:nvSpPr>
          <p:spPr bwMode="auto">
            <a:xfrm>
              <a:off x="2643763" y="1312575"/>
              <a:ext cx="582595" cy="777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marL="361950" indent="-361950" algn="ctr"/>
              <a:r>
                <a:rPr lang="en-US" altLang="ko-KR" sz="4000" spc="-60" dirty="0">
                  <a:gradFill>
                    <a:gsLst>
                      <a:gs pos="0">
                        <a:schemeClr val="bg1">
                          <a:lumMod val="75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[</a:t>
              </a:r>
            </a:p>
          </p:txBody>
        </p:sp>
        <p:sp>
          <p:nvSpPr>
            <p:cNvPr id="54" name="TextBox 53"/>
            <p:cNvSpPr txBox="1">
              <a:spLocks noChangeArrowheads="1"/>
            </p:cNvSpPr>
            <p:nvPr/>
          </p:nvSpPr>
          <p:spPr bwMode="auto">
            <a:xfrm>
              <a:off x="5897280" y="1312575"/>
              <a:ext cx="653441" cy="777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marL="361950" indent="-361950" algn="ctr"/>
              <a:r>
                <a:rPr lang="en-US" altLang="ko-KR" sz="4000" spc="-60" dirty="0">
                  <a:gradFill>
                    <a:gsLst>
                      <a:gs pos="0">
                        <a:schemeClr val="bg1">
                          <a:lumMod val="75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]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760639" y="2132857"/>
            <a:ext cx="1898696" cy="3500770"/>
            <a:chOff x="5656837" y="3181253"/>
            <a:chExt cx="1809529" cy="3238836"/>
          </a:xfrm>
        </p:grpSpPr>
        <p:grpSp>
          <p:nvGrpSpPr>
            <p:cNvPr id="28" name="그룹 75"/>
            <p:cNvGrpSpPr/>
            <p:nvPr/>
          </p:nvGrpSpPr>
          <p:grpSpPr>
            <a:xfrm>
              <a:off x="5860423" y="3181253"/>
              <a:ext cx="1365512" cy="1318186"/>
              <a:chOff x="5836468" y="2237714"/>
              <a:chExt cx="1447200" cy="1447200"/>
            </a:xfrm>
          </p:grpSpPr>
          <p:grpSp>
            <p:nvGrpSpPr>
              <p:cNvPr id="47" name="그룹 79"/>
              <p:cNvGrpSpPr/>
              <p:nvPr/>
            </p:nvGrpSpPr>
            <p:grpSpPr>
              <a:xfrm>
                <a:off x="5836468" y="2237714"/>
                <a:ext cx="1447200" cy="1447200"/>
                <a:chOff x="5836468" y="2169134"/>
                <a:chExt cx="1793268" cy="1793266"/>
              </a:xfrm>
            </p:grpSpPr>
            <p:sp>
              <p:nvSpPr>
                <p:cNvPr id="49" name="타원 48"/>
                <p:cNvSpPr/>
                <p:nvPr/>
              </p:nvSpPr>
              <p:spPr>
                <a:xfrm>
                  <a:off x="5836468" y="2169134"/>
                  <a:ext cx="1793268" cy="1793266"/>
                </a:xfrm>
                <a:prstGeom prst="ellipse">
                  <a:avLst/>
                </a:prstGeom>
                <a:solidFill>
                  <a:srgbClr val="004F9E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0" name="타원 49"/>
                <p:cNvSpPr/>
                <p:nvPr/>
              </p:nvSpPr>
              <p:spPr>
                <a:xfrm>
                  <a:off x="5911186" y="2243853"/>
                  <a:ext cx="1643829" cy="1643828"/>
                </a:xfrm>
                <a:prstGeom prst="ellipse">
                  <a:avLst/>
                </a:prstGeom>
                <a:solidFill>
                  <a:srgbClr val="004F9E">
                    <a:alpha val="3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1" name="타원 50"/>
                <p:cNvSpPr/>
                <p:nvPr/>
              </p:nvSpPr>
              <p:spPr>
                <a:xfrm>
                  <a:off x="5985906" y="2318572"/>
                  <a:ext cx="1494390" cy="1494388"/>
                </a:xfrm>
                <a:prstGeom prst="ellipse">
                  <a:avLst/>
                </a:prstGeom>
                <a:solidFill>
                  <a:srgbClr val="004F9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48" name="직사각형 13"/>
              <p:cNvSpPr>
                <a:spLocks noChangeArrowheads="1"/>
              </p:cNvSpPr>
              <p:nvPr/>
            </p:nvSpPr>
            <p:spPr bwMode="auto">
              <a:xfrm>
                <a:off x="5970959" y="2684133"/>
                <a:ext cx="1178212" cy="56271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800"/>
                  </a:lnSpc>
                </a:pPr>
                <a:r>
                  <a:rPr lang="en-US" altLang="ko-KR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HMR </a:t>
                </a:r>
                <a:r>
                  <a:rPr lang="ko-KR" altLang="en-US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제품</a:t>
                </a:r>
                <a:endParaRPr lang="en-US" altLang="ko-KR" sz="1400" b="1" spc="-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endParaRPr>
              </a:p>
              <a:p>
                <a:pPr algn="ctr">
                  <a:lnSpc>
                    <a:spcPts val="1800"/>
                  </a:lnSpc>
                </a:pPr>
                <a:r>
                  <a:rPr lang="ko-KR" altLang="en-US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매출확대</a:t>
                </a:r>
              </a:p>
            </p:txBody>
          </p:sp>
        </p:grpSp>
        <p:sp>
          <p:nvSpPr>
            <p:cNvPr id="29" name="AutoShape 429"/>
            <p:cNvSpPr>
              <a:spLocks noChangeArrowheads="1"/>
            </p:cNvSpPr>
            <p:nvPr/>
          </p:nvSpPr>
          <p:spPr bwMode="auto">
            <a:xfrm>
              <a:off x="5668982" y="4657266"/>
              <a:ext cx="1748393" cy="1762823"/>
            </a:xfrm>
            <a:prstGeom prst="roundRect">
              <a:avLst/>
            </a:prstGeom>
            <a:solidFill>
              <a:srgbClr val="E7F6FF"/>
            </a:solidFill>
            <a:ln>
              <a:solidFill>
                <a:srgbClr val="004F9E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  <a:innerShdw blurRad="1143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5656837" y="4790729"/>
              <a:ext cx="1809529" cy="14735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가성비보다</a:t>
              </a: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가치에 집중</a:t>
              </a:r>
              <a:b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→ 프리미엄 제품 확대</a:t>
              </a:r>
              <a:endParaRPr lang="en-US" altLang="ko-KR" sz="1000" b="1" spc="-60" dirty="0">
                <a:gradFill>
                  <a:gsLst>
                    <a:gs pos="0">
                      <a:srgbClr val="004F9E"/>
                    </a:gs>
                    <a:gs pos="100000">
                      <a:srgbClr val="004F9E"/>
                    </a:gs>
                  </a:gsLst>
                  <a:lin ang="5400000" scaled="1"/>
                </a:gra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gradFill>
                  <a:gsLst>
                    <a:gs pos="0">
                      <a:srgbClr val="004F9E"/>
                    </a:gs>
                    <a:gs pos="100000">
                      <a:srgbClr val="004F9E"/>
                    </a:gs>
                  </a:gsLst>
                  <a:lin ang="5400000" scaled="1"/>
                </a:gra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신제품 지속 출시</a:t>
              </a:r>
              <a:b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자연실록</a:t>
              </a: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동물복지 원료</a:t>
              </a:r>
              <a:b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국탕류</a:t>
              </a: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안주류</a:t>
              </a: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밀샐러드</a:t>
              </a:r>
              <a:b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갈비탕</a:t>
              </a: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만두</a:t>
              </a: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냉동밥</a:t>
              </a:r>
              <a:endParaRPr lang="en-US" altLang="ko-KR" sz="1000" b="1" spc="-60" dirty="0">
                <a:gradFill>
                  <a:gsLst>
                    <a:gs pos="0">
                      <a:srgbClr val="004F9E"/>
                    </a:gs>
                    <a:gs pos="100000">
                      <a:srgbClr val="004F9E"/>
                    </a:gs>
                  </a:gsLst>
                  <a:lin ang="5400000" scaled="1"/>
                </a:gra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gradFill>
                  <a:gsLst>
                    <a:gs pos="0">
                      <a:srgbClr val="004F9E"/>
                    </a:gs>
                    <a:gs pos="100000">
                      <a:srgbClr val="004F9E"/>
                    </a:gs>
                  </a:gsLst>
                  <a:lin ang="5400000" scaled="1"/>
                </a:gra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 err="1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육가공</a:t>
              </a:r>
              <a:r>
                <a:rPr lang="en-US" altLang="ko-KR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lang="ko-KR" altLang="en-US" sz="1000" b="1" spc="-60" dirty="0">
                  <a:gradFill>
                    <a:gsLst>
                      <a:gs pos="0">
                        <a:srgbClr val="004F9E"/>
                      </a:gs>
                      <a:gs pos="100000">
                        <a:srgbClr val="004F9E"/>
                      </a:gs>
                    </a:gsLst>
                    <a:lin ang="5400000" scaled="1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공장 가동률 확대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2557022" y="2132856"/>
            <a:ext cx="1889515" cy="3500770"/>
            <a:chOff x="3689553" y="2597963"/>
            <a:chExt cx="1752941" cy="3334301"/>
          </a:xfrm>
        </p:grpSpPr>
        <p:grpSp>
          <p:nvGrpSpPr>
            <p:cNvPr id="31" name="그룹 67"/>
            <p:cNvGrpSpPr/>
            <p:nvPr/>
          </p:nvGrpSpPr>
          <p:grpSpPr>
            <a:xfrm>
              <a:off x="3873500" y="2597963"/>
              <a:ext cx="1364897" cy="1317590"/>
              <a:chOff x="4421460" y="3473594"/>
              <a:chExt cx="1446548" cy="1446546"/>
            </a:xfrm>
          </p:grpSpPr>
          <p:grpSp>
            <p:nvGrpSpPr>
              <p:cNvPr id="42" name="그룹 80"/>
              <p:cNvGrpSpPr/>
              <p:nvPr/>
            </p:nvGrpSpPr>
            <p:grpSpPr>
              <a:xfrm>
                <a:off x="4421460" y="3473594"/>
                <a:ext cx="1446548" cy="1446546"/>
                <a:chOff x="4421460" y="3405014"/>
                <a:chExt cx="1446548" cy="1446546"/>
              </a:xfrm>
            </p:grpSpPr>
            <p:sp>
              <p:nvSpPr>
                <p:cNvPr id="44" name="타원 43"/>
                <p:cNvSpPr/>
                <p:nvPr/>
              </p:nvSpPr>
              <p:spPr>
                <a:xfrm>
                  <a:off x="4421460" y="3405014"/>
                  <a:ext cx="1446548" cy="1446546"/>
                </a:xfrm>
                <a:prstGeom prst="ellipse">
                  <a:avLst/>
                </a:prstGeom>
                <a:solidFill>
                  <a:srgbClr val="009999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5" name="타원 44"/>
                <p:cNvSpPr/>
                <p:nvPr/>
              </p:nvSpPr>
              <p:spPr>
                <a:xfrm>
                  <a:off x="4481733" y="3465287"/>
                  <a:ext cx="1326003" cy="1326001"/>
                </a:xfrm>
                <a:prstGeom prst="ellipse">
                  <a:avLst/>
                </a:prstGeom>
                <a:solidFill>
                  <a:srgbClr val="009999">
                    <a:alpha val="3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46" name="타원 45"/>
                <p:cNvSpPr/>
                <p:nvPr/>
              </p:nvSpPr>
              <p:spPr>
                <a:xfrm>
                  <a:off x="4542005" y="3525559"/>
                  <a:ext cx="1205457" cy="1205455"/>
                </a:xfrm>
                <a:prstGeom prst="ellipse">
                  <a:avLst/>
                </a:prstGeom>
                <a:solidFill>
                  <a:srgbClr val="0099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43" name="직사각형 13"/>
              <p:cNvSpPr>
                <a:spLocks noChangeArrowheads="1"/>
              </p:cNvSpPr>
              <p:nvPr/>
            </p:nvSpPr>
            <p:spPr bwMode="auto">
              <a:xfrm>
                <a:off x="4476085" y="3955727"/>
                <a:ext cx="1330881" cy="57929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800"/>
                  </a:lnSpc>
                </a:pPr>
                <a:r>
                  <a:rPr lang="ko-KR" altLang="en-US" sz="1400" b="1" spc="-50" dirty="0" err="1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부분육</a:t>
                </a:r>
                <a:r>
                  <a:rPr lang="en-US" altLang="ko-KR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/</a:t>
                </a:r>
                <a:r>
                  <a:rPr lang="ko-KR" altLang="en-US" sz="1400" b="1" spc="-50" dirty="0" err="1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절단육</a:t>
                </a:r>
                <a:endParaRPr lang="en-US" altLang="ko-KR" sz="1400" b="1" spc="-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endParaRPr>
              </a:p>
              <a:p>
                <a:pPr algn="ctr">
                  <a:lnSpc>
                    <a:spcPts val="1800"/>
                  </a:lnSpc>
                </a:pPr>
                <a:r>
                  <a:rPr lang="ko-KR" altLang="en-US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매출확대</a:t>
                </a:r>
              </a:p>
            </p:txBody>
          </p:sp>
        </p:grpSp>
        <p:sp>
          <p:nvSpPr>
            <p:cNvPr id="32" name="AutoShape 429"/>
            <p:cNvSpPr>
              <a:spLocks noChangeArrowheads="1"/>
            </p:cNvSpPr>
            <p:nvPr/>
          </p:nvSpPr>
          <p:spPr bwMode="auto">
            <a:xfrm>
              <a:off x="3689553" y="4094501"/>
              <a:ext cx="1748393" cy="1837763"/>
            </a:xfrm>
            <a:prstGeom prst="roundRect">
              <a:avLst/>
            </a:prstGeom>
            <a:gradFill>
              <a:gsLst>
                <a:gs pos="58000">
                  <a:srgbClr val="F0F8FA"/>
                </a:gs>
                <a:gs pos="100000">
                  <a:srgbClr val="F0F8FA"/>
                </a:gs>
              </a:gsLst>
              <a:lin ang="5400000" scaled="1"/>
            </a:gradFill>
            <a:ln>
              <a:solidFill>
                <a:srgbClr val="009999"/>
              </a:solidFill>
            </a:ln>
            <a:effectLst>
              <a:glow rad="63500">
                <a:srgbClr val="009999">
                  <a:alpha val="40000"/>
                </a:srgbClr>
              </a:glow>
              <a:innerShdw blurRad="1143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703480" y="4342150"/>
              <a:ext cx="1739014" cy="134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dirty="0" err="1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부분육</a:t>
              </a:r>
              <a:r>
                <a:rPr lang="ko-KR" altLang="en-US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 부가가치 증대</a:t>
              </a:r>
              <a:br>
                <a:rPr lang="en-US" altLang="ko-KR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</a:br>
              <a:r>
                <a:rPr lang="en-US" altLang="ko-KR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168</a:t>
              </a:r>
              <a:r>
                <a:rPr lang="ko-KR" altLang="en-US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천수</a:t>
              </a:r>
              <a:r>
                <a:rPr lang="en-US" altLang="ko-KR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/</a:t>
              </a:r>
              <a:r>
                <a:rPr lang="ko-KR" altLang="en-US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일→</a:t>
              </a:r>
              <a:r>
                <a:rPr lang="en-US" altLang="ko-KR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280</a:t>
              </a:r>
              <a:r>
                <a:rPr lang="ko-KR" altLang="en-US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천수</a:t>
              </a:r>
              <a:r>
                <a:rPr lang="en-US" altLang="ko-KR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/</a:t>
              </a:r>
              <a:r>
                <a:rPr lang="ko-KR" altLang="en-US" sz="1000" b="1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일</a:t>
              </a:r>
              <a:endParaRPr lang="en-US" altLang="ko-KR" sz="1000" b="1" dirty="0">
                <a:solidFill>
                  <a:srgbClr val="0099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rgbClr val="0099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 err="1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절단육</a:t>
              </a:r>
              <a:r>
                <a:rPr lang="ko-KR" altLang="en-US" sz="10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판매 확대</a:t>
              </a:r>
              <a:endParaRPr lang="en-US" altLang="ko-KR" sz="1000" b="1" spc="-60" dirty="0">
                <a:solidFill>
                  <a:srgbClr val="0099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rgbClr val="0099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rgbClr val="0099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고부가가치 제품 확대</a:t>
              </a:r>
              <a:br>
                <a:rPr lang="en-US" altLang="ko-KR" sz="10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9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00" b="1" spc="-60" dirty="0" err="1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소스인팩</a:t>
              </a:r>
              <a:r>
                <a:rPr lang="en-US" altLang="ko-KR" sz="9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00" b="1" spc="-60" dirty="0" err="1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레시피북</a:t>
              </a:r>
              <a:r>
                <a:rPr lang="en-US" altLang="ko-KR" sz="9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9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건강보조</a:t>
              </a:r>
              <a:r>
                <a:rPr lang="en-US" altLang="ko-KR" sz="900" b="1" spc="-60" dirty="0">
                  <a:solidFill>
                    <a:srgbClr val="0099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000" b="1" spc="-60" dirty="0">
                <a:solidFill>
                  <a:srgbClr val="0099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395536" y="2679666"/>
            <a:ext cx="1903163" cy="3350768"/>
            <a:chOff x="1637665" y="3181253"/>
            <a:chExt cx="1752908" cy="3226142"/>
          </a:xfrm>
        </p:grpSpPr>
        <p:grpSp>
          <p:nvGrpSpPr>
            <p:cNvPr id="34" name="그룹 72"/>
            <p:cNvGrpSpPr/>
            <p:nvPr/>
          </p:nvGrpSpPr>
          <p:grpSpPr>
            <a:xfrm>
              <a:off x="1833620" y="3181253"/>
              <a:ext cx="1365512" cy="1318186"/>
              <a:chOff x="1547664" y="2996952"/>
              <a:chExt cx="1447200" cy="1447200"/>
            </a:xfrm>
          </p:grpSpPr>
          <p:grpSp>
            <p:nvGrpSpPr>
              <p:cNvPr id="37" name="그룹 56"/>
              <p:cNvGrpSpPr/>
              <p:nvPr/>
            </p:nvGrpSpPr>
            <p:grpSpPr>
              <a:xfrm>
                <a:off x="1547664" y="2996952"/>
                <a:ext cx="1447200" cy="1447200"/>
                <a:chOff x="2267745" y="3501007"/>
                <a:chExt cx="1733215" cy="1733211"/>
              </a:xfrm>
            </p:grpSpPr>
            <p:sp>
              <p:nvSpPr>
                <p:cNvPr id="39" name="타원 38"/>
                <p:cNvSpPr/>
                <p:nvPr/>
              </p:nvSpPr>
              <p:spPr>
                <a:xfrm>
                  <a:off x="2267745" y="3501007"/>
                  <a:ext cx="1733215" cy="1733211"/>
                </a:xfrm>
                <a:prstGeom prst="ellipse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" name="타원 39"/>
                <p:cNvSpPr/>
                <p:nvPr/>
              </p:nvSpPr>
              <p:spPr>
                <a:xfrm>
                  <a:off x="2339962" y="3573225"/>
                  <a:ext cx="1588779" cy="1588777"/>
                </a:xfrm>
                <a:prstGeom prst="ellipse">
                  <a:avLst/>
                </a:prstGeom>
                <a:solidFill>
                  <a:srgbClr val="00B0F0">
                    <a:alpha val="3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1" name="타원 40"/>
                <p:cNvSpPr/>
                <p:nvPr/>
              </p:nvSpPr>
              <p:spPr>
                <a:xfrm>
                  <a:off x="2412179" y="3645442"/>
                  <a:ext cx="1444345" cy="1444343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38" name="직사각형 13"/>
              <p:cNvSpPr>
                <a:spLocks noChangeArrowheads="1"/>
              </p:cNvSpPr>
              <p:nvPr/>
            </p:nvSpPr>
            <p:spPr bwMode="auto">
              <a:xfrm>
                <a:off x="1607764" y="3303791"/>
                <a:ext cx="1326998" cy="82959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800"/>
                  </a:lnSpc>
                </a:pPr>
                <a:r>
                  <a:rPr lang="ko-KR" altLang="en-US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프리미엄제품</a:t>
                </a:r>
                <a:endParaRPr lang="en-US" altLang="ko-KR" sz="1400" b="1" spc="-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endParaRPr>
              </a:p>
              <a:p>
                <a:pPr algn="ctr">
                  <a:lnSpc>
                    <a:spcPts val="1800"/>
                  </a:lnSpc>
                </a:pPr>
                <a:r>
                  <a:rPr lang="en-US" altLang="ko-KR" sz="10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(</a:t>
                </a:r>
                <a:r>
                  <a:rPr lang="ko-KR" altLang="en-US" sz="1000" b="1" spc="-50" dirty="0" err="1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자연실록</a:t>
                </a:r>
                <a:r>
                  <a:rPr lang="en-US" altLang="ko-KR" sz="10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, </a:t>
                </a:r>
                <a:r>
                  <a:rPr lang="ko-KR" altLang="en-US" sz="10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동물복지</a:t>
                </a:r>
                <a:r>
                  <a:rPr lang="en-US" altLang="ko-KR" sz="10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)</a:t>
                </a:r>
                <a:endParaRPr lang="en-US" altLang="ko-KR" sz="1400" b="1" spc="-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endParaRPr>
              </a:p>
              <a:p>
                <a:pPr algn="ctr">
                  <a:lnSpc>
                    <a:spcPts val="1800"/>
                  </a:lnSpc>
                </a:pPr>
                <a:r>
                  <a:rPr lang="ko-KR" altLang="en-US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매출확대</a:t>
                </a:r>
              </a:p>
            </p:txBody>
          </p:sp>
        </p:grpSp>
        <p:sp>
          <p:nvSpPr>
            <p:cNvPr id="35" name="AutoShape 429"/>
            <p:cNvSpPr>
              <a:spLocks noChangeArrowheads="1"/>
            </p:cNvSpPr>
            <p:nvPr/>
          </p:nvSpPr>
          <p:spPr bwMode="auto">
            <a:xfrm>
              <a:off x="1642180" y="4657267"/>
              <a:ext cx="1748393" cy="1750128"/>
            </a:xfrm>
            <a:prstGeom prst="roundRect">
              <a:avLst/>
            </a:prstGeom>
            <a:gradFill>
              <a:gsLst>
                <a:gs pos="58000">
                  <a:srgbClr val="E7F6FF"/>
                </a:gs>
                <a:gs pos="100000">
                  <a:srgbClr val="E7F7FF"/>
                </a:gs>
              </a:gsLst>
              <a:lin ang="5400000" scaled="1"/>
            </a:gradFill>
            <a:ln>
              <a:solidFill>
                <a:srgbClr val="00B0F0"/>
              </a:solidFill>
            </a:ln>
            <a:effectLst>
              <a:glow rad="63500">
                <a:srgbClr val="00B0F0">
                  <a:alpha val="40000"/>
                </a:srgbClr>
              </a:glow>
              <a:innerShdw blurRad="1143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1637665" y="4929242"/>
              <a:ext cx="1724153" cy="13597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프리미엄 </a:t>
              </a:r>
              <a:r>
                <a:rPr lang="ko-KR" altLang="en-US" sz="1000" b="1" dirty="0" err="1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품목군</a:t>
              </a:r>
              <a:r>
                <a:rPr lang="ko-KR" altLang="en-US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 확대</a:t>
              </a:r>
              <a:br>
                <a:rPr lang="en-US" altLang="ko-KR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</a:br>
              <a:r>
                <a:rPr lang="ko-KR" altLang="en-US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구성비 </a:t>
              </a:r>
              <a:r>
                <a:rPr lang="en-US" altLang="ko-KR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14.6% </a:t>
              </a:r>
              <a:r>
                <a:rPr lang="ko-KR" altLang="en-US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→ </a:t>
              </a:r>
              <a:r>
                <a:rPr lang="en-US" altLang="ko-KR" sz="1000" b="1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35%</a:t>
              </a: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프리미엄 </a:t>
              </a:r>
              <a:r>
                <a:rPr lang="ko-KR" altLang="en-US" sz="1000" b="1" spc="-60" dirty="0" err="1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양념육</a:t>
              </a:r>
              <a:r>
                <a:rPr lang="ko-KR" altLang="en-US" sz="10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상품화</a:t>
              </a:r>
              <a:endParaRPr lang="en-US" altLang="ko-KR" sz="1000" b="1" spc="-60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카테고리 다양성 확보</a:t>
              </a:r>
              <a:br>
                <a:rPr lang="en-US" altLang="ko-KR" sz="10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9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9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신선</a:t>
              </a:r>
              <a:r>
                <a:rPr lang="en-US" altLang="ko-KR" sz="9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r>
                <a:rPr lang="ko-KR" altLang="en-US" sz="900" b="1" spc="-60" dirty="0" err="1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양념육</a:t>
              </a:r>
              <a:r>
                <a:rPr lang="en-US" altLang="ko-KR" sz="9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</a:t>
              </a:r>
              <a:r>
                <a:rPr lang="ko-KR" altLang="en-US" sz="900" b="1" spc="-60" dirty="0" err="1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밀키트</a:t>
              </a:r>
              <a:r>
                <a:rPr lang="en-US" altLang="ko-KR" sz="900" b="1" spc="-60" dirty="0">
                  <a:solidFill>
                    <a:schemeClr val="accent5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+HMR)</a:t>
              </a:r>
              <a:endParaRPr lang="en-US" altLang="ko-KR" sz="1000" b="1" spc="-60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ts val="1300"/>
                </a:lnSpc>
                <a:defRPr/>
              </a:pPr>
              <a:endParaRPr lang="en-US" altLang="ko-KR" sz="1000" b="1" spc="-60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6856055" y="2679667"/>
            <a:ext cx="1927491" cy="3350766"/>
            <a:chOff x="6903135" y="3080472"/>
            <a:chExt cx="1802745" cy="3226139"/>
          </a:xfrm>
        </p:grpSpPr>
        <p:grpSp>
          <p:nvGrpSpPr>
            <p:cNvPr id="6" name="그룹 5"/>
            <p:cNvGrpSpPr/>
            <p:nvPr/>
          </p:nvGrpSpPr>
          <p:grpSpPr>
            <a:xfrm>
              <a:off x="7094576" y="3080472"/>
              <a:ext cx="1365512" cy="1318186"/>
              <a:chOff x="7094576" y="3080472"/>
              <a:chExt cx="1365512" cy="1318186"/>
            </a:xfrm>
          </p:grpSpPr>
          <p:grpSp>
            <p:nvGrpSpPr>
              <p:cNvPr id="61" name="그룹 79"/>
              <p:cNvGrpSpPr/>
              <p:nvPr/>
            </p:nvGrpSpPr>
            <p:grpSpPr>
              <a:xfrm>
                <a:off x="7094576" y="3080472"/>
                <a:ext cx="1365512" cy="1318186"/>
                <a:chOff x="5836468" y="2169134"/>
                <a:chExt cx="1793268" cy="1793266"/>
              </a:xfrm>
            </p:grpSpPr>
            <p:sp>
              <p:nvSpPr>
                <p:cNvPr id="63" name="타원 62"/>
                <p:cNvSpPr/>
                <p:nvPr/>
              </p:nvSpPr>
              <p:spPr>
                <a:xfrm>
                  <a:off x="5836468" y="2169134"/>
                  <a:ext cx="1793268" cy="1793266"/>
                </a:xfrm>
                <a:prstGeom prst="ellipse">
                  <a:avLst/>
                </a:prstGeom>
                <a:solidFill>
                  <a:schemeClr val="accent4">
                    <a:lumMod val="50000"/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" name="타원 63"/>
                <p:cNvSpPr/>
                <p:nvPr/>
              </p:nvSpPr>
              <p:spPr>
                <a:xfrm>
                  <a:off x="5899607" y="2238508"/>
                  <a:ext cx="1643829" cy="1643828"/>
                </a:xfrm>
                <a:prstGeom prst="ellipse">
                  <a:avLst/>
                </a:prstGeom>
                <a:solidFill>
                  <a:schemeClr val="accent4">
                    <a:lumMod val="50000"/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" name="타원 64"/>
                <p:cNvSpPr/>
                <p:nvPr/>
              </p:nvSpPr>
              <p:spPr>
                <a:xfrm>
                  <a:off x="5977583" y="2317496"/>
                  <a:ext cx="1494390" cy="1494388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2" name="직사각형 13"/>
              <p:cNvSpPr>
                <a:spLocks noChangeArrowheads="1"/>
              </p:cNvSpPr>
              <p:nvPr/>
            </p:nvSpPr>
            <p:spPr bwMode="auto">
              <a:xfrm>
                <a:off x="7221477" y="3458637"/>
                <a:ext cx="1111707" cy="55399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800"/>
                  </a:lnSpc>
                </a:pPr>
                <a:r>
                  <a:rPr lang="en-US" altLang="ko-KR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On-Line</a:t>
                </a:r>
              </a:p>
              <a:p>
                <a:pPr algn="ctr">
                  <a:lnSpc>
                    <a:spcPts val="1800"/>
                  </a:lnSpc>
                </a:pPr>
                <a:r>
                  <a:rPr lang="ko-KR" altLang="en-US" sz="1400" b="1" spc="-50" dirty="0">
                    <a:gradFill>
                      <a:gsLst>
                        <a:gs pos="0">
                          <a:schemeClr val="bg1"/>
                        </a:gs>
                        <a:gs pos="100000">
                          <a:schemeClr val="bg1"/>
                        </a:gs>
                      </a:gsLst>
                      <a:lin ang="5400000" scaled="0"/>
                    </a:gradFill>
                    <a:latin typeface="맑은 고딕" panose="020B0503020000020004" pitchFamily="50" charset="-127"/>
                    <a:ea typeface="맑은 고딕" panose="020B0503020000020004" pitchFamily="50" charset="-127"/>
                    <a:cs typeface="Arial" pitchFamily="34" charset="0"/>
                  </a:rPr>
                  <a:t>채널 강화</a:t>
                </a:r>
                <a:endParaRPr lang="en-US" altLang="ko-KR" sz="1400" b="1" spc="-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endParaRPr>
              </a:p>
            </p:txBody>
          </p:sp>
        </p:grpSp>
        <p:sp>
          <p:nvSpPr>
            <p:cNvPr id="59" name="AutoShape 429"/>
            <p:cNvSpPr>
              <a:spLocks noChangeArrowheads="1"/>
            </p:cNvSpPr>
            <p:nvPr/>
          </p:nvSpPr>
          <p:spPr bwMode="auto">
            <a:xfrm>
              <a:off x="6903135" y="4556484"/>
              <a:ext cx="1748393" cy="1750127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  <a:effectLst>
              <a:glow rad="63500">
                <a:schemeClr val="accent4">
                  <a:lumMod val="75000"/>
                  <a:alpha val="40000"/>
                </a:schemeClr>
              </a:glow>
              <a:innerShdw blurRad="1143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6951214" y="4664794"/>
              <a:ext cx="1754666" cy="15202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모바일</a:t>
              </a:r>
              <a:r>
                <a:rPr lang="en-US" altLang="ko-KR" sz="1000" b="1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/</a:t>
              </a:r>
              <a:r>
                <a:rPr lang="ko-KR" altLang="en-US" sz="1000" b="1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플랫폼 기반의</a:t>
              </a:r>
              <a:br>
                <a:rPr lang="en-US" altLang="ko-KR" sz="1000" b="1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</a:br>
              <a:r>
                <a:rPr lang="ko-KR" altLang="en-US" sz="1000" b="1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온라인 시장 성장동력화</a:t>
              </a:r>
              <a:endParaRPr lang="en-US" altLang="ko-KR" sz="1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하림</a:t>
              </a:r>
              <a:r>
                <a:rPr lang="en-US" altLang="ko-KR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e</a:t>
              </a: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닭</a:t>
              </a:r>
              <a:r>
                <a:rPr lang="en-US" altLang="ko-KR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쇼핑몰</a:t>
              </a:r>
              <a:r>
                <a:rPr lang="en-US" altLang="ko-KR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활성화</a:t>
              </a:r>
              <a:endParaRPr lang="en-US" altLang="ko-KR" sz="1000" b="1" spc="-6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en-US" altLang="ko-KR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On-Line </a:t>
              </a: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채널 판매를 위한</a:t>
              </a:r>
              <a:br>
                <a:rPr lang="en-US" altLang="ko-KR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다양화</a:t>
              </a:r>
              <a:endParaRPr lang="en-US" altLang="ko-KR" sz="1000" b="1" spc="-6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endParaRPr lang="en-US" altLang="ko-KR" sz="1000" b="1" spc="-6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71450" indent="-171450">
                <a:lnSpc>
                  <a:spcPts val="1300"/>
                </a:lnSpc>
                <a:buFont typeface="Wingdings" panose="05000000000000000000" pitchFamily="2" charset="2"/>
                <a:buChar char="§"/>
                <a:defRPr/>
              </a:pPr>
              <a:r>
                <a:rPr lang="ko-KR" altLang="en-US" sz="1000" b="1" spc="-60" dirty="0" err="1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라이브커머스</a:t>
              </a:r>
              <a:r>
                <a:rPr lang="en-US" altLang="ko-KR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b="1" spc="-60" dirty="0">
                  <a:solidFill>
                    <a:schemeClr val="accent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활성화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4571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Chapter04</a:t>
            </a:r>
            <a:endParaRPr lang="ko-KR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 useBgFill="1">
        <p:nvSpPr>
          <p:cNvPr id="15" name="Arc 1"/>
          <p:cNvSpPr/>
          <p:nvPr/>
        </p:nvSpPr>
        <p:spPr>
          <a:xfrm>
            <a:off x="-2638528" y="980728"/>
            <a:ext cx="5267022" cy="5040560"/>
          </a:xfrm>
          <a:prstGeom prst="arc">
            <a:avLst>
              <a:gd name="adj1" fmla="val 16200000"/>
              <a:gd name="adj2" fmla="val 5406790"/>
            </a:avLst>
          </a:prstGeom>
          <a:ln>
            <a:solidFill>
              <a:srgbClr val="7D7D7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Arc 10"/>
          <p:cNvSpPr/>
          <p:nvPr/>
        </p:nvSpPr>
        <p:spPr>
          <a:xfrm>
            <a:off x="-1869843" y="1589204"/>
            <a:ext cx="3731304" cy="3625788"/>
          </a:xfrm>
          <a:prstGeom prst="arc">
            <a:avLst>
              <a:gd name="adj1" fmla="val 16200000"/>
              <a:gd name="adj2" fmla="val 5422353"/>
            </a:avLst>
          </a:prstGeom>
          <a:solidFill>
            <a:srgbClr val="000000">
              <a:alpha val="2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AutoShape 17"/>
          <p:cNvSpPr>
            <a:spLocks noChangeArrowheads="1"/>
          </p:cNvSpPr>
          <p:nvPr/>
        </p:nvSpPr>
        <p:spPr bwMode="gray">
          <a:xfrm>
            <a:off x="2248861" y="1560092"/>
            <a:ext cx="4624736" cy="577161"/>
          </a:xfrm>
          <a:prstGeom prst="chevron">
            <a:avLst>
              <a:gd name="adj" fmla="val 26594"/>
            </a:avLst>
          </a:prstGeom>
          <a:solidFill>
            <a:srgbClr val="004074"/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시장현황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16"/>
          <p:cNvSpPr>
            <a:spLocks noChangeArrowheads="1"/>
          </p:cNvSpPr>
          <p:nvPr/>
        </p:nvSpPr>
        <p:spPr bwMode="gray">
          <a:xfrm>
            <a:off x="2823361" y="2689061"/>
            <a:ext cx="4721500" cy="577161"/>
          </a:xfrm>
          <a:prstGeom prst="chevron">
            <a:avLst>
              <a:gd name="adj" fmla="val 26688"/>
            </a:avLst>
          </a:prstGeom>
          <a:solidFill>
            <a:schemeClr val="accent1">
              <a:lumMod val="75000"/>
            </a:schemeClr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연결 재무제표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gray">
          <a:xfrm>
            <a:off x="2259419" y="4898092"/>
            <a:ext cx="4694578" cy="563345"/>
          </a:xfrm>
          <a:prstGeom prst="chevron">
            <a:avLst>
              <a:gd name="adj" fmla="val 26594"/>
            </a:avLst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04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주요 재무비율</a:t>
            </a:r>
            <a:endParaRPr lang="en-US" altLang="ko-KR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Oval 6"/>
          <p:cNvSpPr/>
          <p:nvPr/>
        </p:nvSpPr>
        <p:spPr>
          <a:xfrm>
            <a:off x="1788828" y="1663262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AutoShape 17"/>
          <p:cNvSpPr>
            <a:spLocks noChangeArrowheads="1"/>
          </p:cNvSpPr>
          <p:nvPr/>
        </p:nvSpPr>
        <p:spPr bwMode="gray">
          <a:xfrm>
            <a:off x="2746689" y="3809332"/>
            <a:ext cx="4721500" cy="577161"/>
          </a:xfrm>
          <a:prstGeom prst="chevron">
            <a:avLst>
              <a:gd name="adj" fmla="val 26594"/>
            </a:avLst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rgbClr val="FF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lIns="118800" tIns="46800" rIns="46800" bIns="46800" anchor="ctr"/>
          <a:lstStyle/>
          <a:p>
            <a:pPr marL="628650" lvl="1" eaLnBrk="0" hangingPunct="0"/>
            <a:r>
              <a:rPr lang="en-US" altLang="ko-KR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03 </a:t>
            </a:r>
            <a:r>
              <a:rPr lang="ko-KR" altLang="en-US" sz="1600" b="1" noProof="1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별도 재무제표</a:t>
            </a:r>
            <a:endParaRPr lang="en-US" sz="1600" b="1" noProof="1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Oval 6"/>
          <p:cNvSpPr/>
          <p:nvPr/>
        </p:nvSpPr>
        <p:spPr>
          <a:xfrm>
            <a:off x="2383055" y="2810417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Oval 6"/>
          <p:cNvSpPr/>
          <p:nvPr/>
        </p:nvSpPr>
        <p:spPr>
          <a:xfrm>
            <a:off x="2355621" y="3944999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Oval 6"/>
          <p:cNvSpPr/>
          <p:nvPr/>
        </p:nvSpPr>
        <p:spPr>
          <a:xfrm>
            <a:off x="1826068" y="4994354"/>
            <a:ext cx="363180" cy="370819"/>
          </a:xfrm>
          <a:prstGeom prst="ellipse">
            <a:avLst/>
          </a:prstGeom>
          <a:solidFill>
            <a:srgbClr val="EBEB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제목 1"/>
          <p:cNvSpPr txBox="1">
            <a:spLocks/>
          </p:cNvSpPr>
          <p:nvPr/>
        </p:nvSpPr>
        <p:spPr>
          <a:xfrm>
            <a:off x="1080" y="3070552"/>
            <a:ext cx="1820796" cy="6630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latin typeface="하림 B" pitchFamily="2" charset="-127"/>
                <a:ea typeface="하림 B" pitchFamily="2" charset="-127"/>
                <a:cs typeface="+mj-cs"/>
              </a:defRPr>
            </a:lvl1pPr>
          </a:lstStyle>
          <a:p>
            <a:pPr algn="ctr"/>
            <a:r>
              <a:rPr lang="en-US" altLang="ko-K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Appendix</a:t>
            </a:r>
            <a:endParaRPr lang="ko-KR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315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29975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시장현황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526222" y="908720"/>
            <a:ext cx="33256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축산업 시장 구성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86174" y="2996952"/>
            <a:ext cx="16783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 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농림축산식품부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F5EA24C-6DE1-4583-8854-05979512438B}"/>
              </a:ext>
            </a:extLst>
          </p:cNvPr>
          <p:cNvSpPr/>
          <p:nvPr/>
        </p:nvSpPr>
        <p:spPr>
          <a:xfrm>
            <a:off x="7342711" y="1094547"/>
            <a:ext cx="162177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(단위 : 조원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경상가격)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1F664A6-7475-40A7-99AB-4489884D05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332988"/>
              </p:ext>
            </p:extLst>
          </p:nvPr>
        </p:nvGraphicFramePr>
        <p:xfrm>
          <a:off x="395536" y="1340768"/>
          <a:ext cx="8496947" cy="1629954"/>
        </p:xfrm>
        <a:graphic>
          <a:graphicData uri="http://schemas.openxmlformats.org/drawingml/2006/table">
            <a:tbl>
              <a:tblPr/>
              <a:tblGrid>
                <a:gridCol w="828971">
                  <a:extLst>
                    <a:ext uri="{9D8B030D-6E8A-4147-A177-3AD203B41FA5}">
                      <a16:colId xmlns:a16="http://schemas.microsoft.com/office/drawing/2014/main" val="3629568504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343082226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4192710042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4286360170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3726588140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724281846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426210855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464697916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399466790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710224847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827838218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2857680289"/>
                    </a:ext>
                  </a:extLst>
                </a:gridCol>
                <a:gridCol w="638998">
                  <a:extLst>
                    <a:ext uri="{9D8B030D-6E8A-4147-A177-3AD203B41FA5}">
                      <a16:colId xmlns:a16="http://schemas.microsoft.com/office/drawing/2014/main" val="1861127146"/>
                    </a:ext>
                  </a:extLst>
                </a:gridCol>
              </a:tblGrid>
              <a:tr h="2610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7677" marR="7677" marT="76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2010</a:t>
                      </a:r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7677" marR="7677" marT="76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2011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2012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2013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2014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2015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2016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2017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2018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2019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2021</a:t>
                      </a:r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8101205"/>
                  </a:ext>
                </a:extLst>
              </a:tr>
              <a:tr h="27378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농업</a:t>
                      </a:r>
                    </a:p>
                  </a:txBody>
                  <a:tcPr marL="144000" marR="7677" marT="76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45.7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45.5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48.9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48.7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48.5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49.7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372250"/>
                  </a:ext>
                </a:extLst>
              </a:tr>
              <a:tr h="27378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축산</a:t>
                      </a:r>
                    </a:p>
                  </a:txBody>
                  <a:tcPr marL="144000" marR="7677" marT="76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17.5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18.8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19.7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19.8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24.6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6552158"/>
                  </a:ext>
                </a:extLst>
              </a:tr>
              <a:tr h="27378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한육우</a:t>
                      </a:r>
                    </a:p>
                  </a:txBody>
                  <a:tcPr marL="216000" marR="7677" marT="76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4.9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3.5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3.7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4.7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4.7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5.4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2011996"/>
                  </a:ext>
                </a:extLst>
              </a:tr>
              <a:tr h="27378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돼지</a:t>
                      </a:r>
                    </a:p>
                  </a:txBody>
                  <a:tcPr marL="216000" marR="7677" marT="76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5.3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4.5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6.6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6.8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6.4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8.5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97415451"/>
                  </a:ext>
                </a:extLst>
              </a:tr>
              <a:tr h="27378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육계</a:t>
                      </a:r>
                    </a:p>
                  </a:txBody>
                  <a:tcPr marL="216000" marR="7677" marT="76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2.1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2.2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1.9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2.4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2.1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2.0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2.3 </a:t>
                      </a:r>
                    </a:p>
                  </a:txBody>
                  <a:tcPr marL="45720" marR="108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238957"/>
                  </a:ext>
                </a:extLst>
              </a:tr>
            </a:tbl>
          </a:graphicData>
        </a:graphic>
      </p:graphicFrame>
      <p:graphicFrame>
        <p:nvGraphicFramePr>
          <p:cNvPr id="14" name="차트 13">
            <a:extLst>
              <a:ext uri="{FF2B5EF4-FFF2-40B4-BE49-F238E27FC236}">
                <a16:creationId xmlns:a16="http://schemas.microsoft.com/office/drawing/2014/main" id="{6012D18B-23BD-48B7-A2F5-383BA6EC90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2128065"/>
              </p:ext>
            </p:extLst>
          </p:nvPr>
        </p:nvGraphicFramePr>
        <p:xfrm>
          <a:off x="179512" y="3284984"/>
          <a:ext cx="8568951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모서리가 둥근 직사각형 17">
            <a:extLst>
              <a:ext uri="{FF2B5EF4-FFF2-40B4-BE49-F238E27FC236}">
                <a16:creationId xmlns:a16="http://schemas.microsoft.com/office/drawing/2014/main" id="{0CD7A90F-0D19-4931-8841-52BEDD82357B}"/>
              </a:ext>
            </a:extLst>
          </p:cNvPr>
          <p:cNvSpPr/>
          <p:nvPr/>
        </p:nvSpPr>
        <p:spPr>
          <a:xfrm>
            <a:off x="758000" y="5763452"/>
            <a:ext cx="7740033" cy="68988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noFill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228600" indent="-228600">
              <a:lnSpc>
                <a:spcPts val="1600"/>
              </a:lnSpc>
            </a:pP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축산업 생산액 구성 중 </a:t>
            </a:r>
            <a:r>
              <a:rPr lang="ko-KR" altLang="en-US" sz="1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한육우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29.4%,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돼지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34.5%,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육계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9.3%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차지</a:t>
            </a:r>
            <a:endParaRPr lang="en-US" altLang="ko-KR" sz="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>
              <a:lnSpc>
                <a:spcPts val="1600"/>
              </a:lnSpc>
            </a:pP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2010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대비 </a:t>
            </a:r>
            <a:r>
              <a:rPr lang="ko-KR" altLang="en-US" sz="1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한육우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48.7%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증가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돼지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59.3%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증가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육계 정체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1455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시장현황</a:t>
            </a:r>
          </a:p>
        </p:txBody>
      </p:sp>
      <p:sp>
        <p:nvSpPr>
          <p:cNvPr id="43" name="직사각형 42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하림 R"/>
              <a:ea typeface="하림 R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51520" y="888975"/>
            <a:ext cx="33256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축종별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자급률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5349C61C-6BA1-4071-91D9-031B5C37D40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0970" y="1306231"/>
          <a:ext cx="8621513" cy="1618713"/>
        </p:xfrm>
        <a:graphic>
          <a:graphicData uri="http://schemas.openxmlformats.org/drawingml/2006/table">
            <a:tbl>
              <a:tblPr/>
              <a:tblGrid>
                <a:gridCol w="589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3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41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41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1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75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4128934955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3616811531"/>
                    </a:ext>
                  </a:extLst>
                </a:gridCol>
                <a:gridCol w="597040">
                  <a:extLst>
                    <a:ext uri="{9D8B030D-6E8A-4147-A177-3AD203B41FA5}">
                      <a16:colId xmlns:a16="http://schemas.microsoft.com/office/drawing/2014/main" val="3475124903"/>
                    </a:ext>
                  </a:extLst>
                </a:gridCol>
                <a:gridCol w="73953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1224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336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7974" marR="7974" marT="797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2015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2016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2017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2018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2019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2021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(F)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2026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2031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대비</a:t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2031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endParaRPr lang="en-US" altLang="ko-KR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성장율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61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닭고기</a:t>
                      </a:r>
                    </a:p>
                  </a:txBody>
                  <a:tcPr marL="72000" marR="7974" marT="797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자급율</a:t>
                      </a:r>
                    </a:p>
                  </a:txBody>
                  <a:tcPr marL="72000" marR="7974" marT="797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86.6%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88.3%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85.4%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86.0%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87.5%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88.0%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86.9%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83.3%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82.5%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86.8%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85.0%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-1.6%p</a:t>
                      </a:r>
                    </a:p>
                  </a:txBody>
                  <a:tcPr marL="9525" marR="720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618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974" marR="7974" marT="79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인당 소비</a:t>
                      </a:r>
                      <a:r>
                        <a:rPr lang="en-US" altLang="ko-KR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kg)</a:t>
                      </a:r>
                    </a:p>
                  </a:txBody>
                  <a:tcPr marL="72000" marR="7974" marT="797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13.4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13.8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13.3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14.2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14.7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14.9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14.7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15.1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15.3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15.1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15.9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1.4 </a:t>
                      </a:r>
                    </a:p>
                  </a:txBody>
                  <a:tcPr marL="9525" marR="720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61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쇠고기</a:t>
                      </a:r>
                    </a:p>
                  </a:txBody>
                  <a:tcPr marL="72000" marR="7974" marT="797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자급율</a:t>
                      </a:r>
                    </a:p>
                  </a:txBody>
                  <a:tcPr marL="72000" marR="7974" marT="797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47.2%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39.0%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41.0%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36.2%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36.5%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37.2%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36.8%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37.7%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40.7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42.8%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41.4%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2.1%p</a:t>
                      </a:r>
                    </a:p>
                  </a:txBody>
                  <a:tcPr marL="9525" marR="720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9618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974" marR="7974" marT="79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인당 소비</a:t>
                      </a:r>
                      <a:r>
                        <a:rPr lang="en-US" altLang="ko-KR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kg)</a:t>
                      </a:r>
                    </a:p>
                  </a:txBody>
                  <a:tcPr marL="72000" marR="7974" marT="797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11.0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11.6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11.3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12.7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13.0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12.9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13.8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14.8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14.8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14.9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16.0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1.0 </a:t>
                      </a:r>
                    </a:p>
                  </a:txBody>
                  <a:tcPr marL="9525" marR="720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961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돼지고기</a:t>
                      </a:r>
                    </a:p>
                  </a:txBody>
                  <a:tcPr marL="72000" marR="7974" marT="797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1" i="0" u="none" strike="noStrike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자급율</a:t>
                      </a:r>
                    </a:p>
                  </a:txBody>
                  <a:tcPr marL="72000" marR="7974" marT="797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72.6%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71.8%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70.4%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69.5%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72.0%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74.1%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72.8%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73.3%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72.3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70.4%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66.7%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-2.9%p</a:t>
                      </a:r>
                    </a:p>
                  </a:txBody>
                  <a:tcPr marL="9525" marR="720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9618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974" marR="7974" marT="79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인당 소비</a:t>
                      </a:r>
                      <a:r>
                        <a:rPr lang="en-US" altLang="ko-KR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85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kg)</a:t>
                      </a:r>
                    </a:p>
                  </a:txBody>
                  <a:tcPr marL="72000" marR="7974" marT="797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22.8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24.1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24.5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27.0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26.8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27.1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27.6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28.5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27.3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28.9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31.0 </a:t>
                      </a:r>
                    </a:p>
                  </a:txBody>
                  <a:tcPr marL="0" marR="7200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-0.1 </a:t>
                      </a:r>
                    </a:p>
                  </a:txBody>
                  <a:tcPr marL="9525" marR="720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" name="직사각형 11">
            <a:extLst>
              <a:ext uri="{FF2B5EF4-FFF2-40B4-BE49-F238E27FC236}">
                <a16:creationId xmlns:a16="http://schemas.microsoft.com/office/drawing/2014/main" id="{E8D5604E-37E9-4FCC-8A34-97BDD0699930}"/>
              </a:ext>
            </a:extLst>
          </p:cNvPr>
          <p:cNvSpPr/>
          <p:nvPr/>
        </p:nvSpPr>
        <p:spPr>
          <a:xfrm>
            <a:off x="7574364" y="1094547"/>
            <a:ext cx="13901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(단위 :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kg_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정육 기준)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AFF7ED-E0C2-4C46-8BED-6717D22AF882}"/>
              </a:ext>
            </a:extLst>
          </p:cNvPr>
          <p:cNvSpPr txBox="1"/>
          <p:nvPr/>
        </p:nvSpPr>
        <p:spPr>
          <a:xfrm>
            <a:off x="244989" y="2924944"/>
            <a:ext cx="38949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자료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농림축산식품부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/ 2020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년은 농업관측본부 추정치</a:t>
            </a:r>
          </a:p>
        </p:txBody>
      </p:sp>
      <p:graphicFrame>
        <p:nvGraphicFramePr>
          <p:cNvPr id="14" name="차트 13">
            <a:extLst>
              <a:ext uri="{FF2B5EF4-FFF2-40B4-BE49-F238E27FC236}">
                <a16:creationId xmlns:a16="http://schemas.microsoft.com/office/drawing/2014/main" id="{7D49B0E1-1304-4113-9FC7-A8A9B2EA2B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1064275"/>
              </p:ext>
            </p:extLst>
          </p:nvPr>
        </p:nvGraphicFramePr>
        <p:xfrm>
          <a:off x="223285" y="3140968"/>
          <a:ext cx="4348715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차트 14">
            <a:extLst>
              <a:ext uri="{FF2B5EF4-FFF2-40B4-BE49-F238E27FC236}">
                <a16:creationId xmlns:a16="http://schemas.microsoft.com/office/drawing/2014/main" id="{CB84032A-EE7C-47A5-A223-9F86E8F060B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1861295"/>
              </p:ext>
            </p:extLst>
          </p:nvPr>
        </p:nvGraphicFramePr>
        <p:xfrm>
          <a:off x="4860032" y="3182456"/>
          <a:ext cx="3816424" cy="233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AE6A9839-7583-43F7-9EC5-737D1BFF8E15}"/>
              </a:ext>
            </a:extLst>
          </p:cNvPr>
          <p:cNvSpPr/>
          <p:nvPr/>
        </p:nvSpPr>
        <p:spPr>
          <a:xfrm>
            <a:off x="277499" y="5425426"/>
            <a:ext cx="8614984" cy="1027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▶ 계열업체 생산 기반이 확대되면서 중장기적으로 증가 추세를 보일 전망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▶ 닭고기 가공 수요 증가가 예상되면서 가격이 저렴한 수입량이 증가 될 것으로 보임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▶ 국내 닭고기 시장은 유통물량 증가로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인당 소비량은 증가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생산성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개선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원가 경쟁력 확보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highlight>
                <a:srgbClr val="FFFF00"/>
              </a:highligh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9609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연결 재무제표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365335"/>
              </p:ext>
            </p:extLst>
          </p:nvPr>
        </p:nvGraphicFramePr>
        <p:xfrm>
          <a:off x="4804843" y="1488746"/>
          <a:ext cx="4032000" cy="490044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1609237955"/>
                    </a:ext>
                  </a:extLst>
                </a:gridCol>
                <a:gridCol w="774000">
                  <a:extLst>
                    <a:ext uri="{9D8B030D-6E8A-4147-A177-3AD203B41FA5}">
                      <a16:colId xmlns:a16="http://schemas.microsoft.com/office/drawing/2014/main" val="4174583249"/>
                    </a:ext>
                  </a:extLst>
                </a:gridCol>
                <a:gridCol w="774000">
                  <a:extLst>
                    <a:ext uri="{9D8B030D-6E8A-4147-A177-3AD203B41FA5}">
                      <a16:colId xmlns:a16="http://schemas.microsoft.com/office/drawing/2014/main" val="2380013227"/>
                    </a:ext>
                  </a:extLst>
                </a:gridCol>
                <a:gridCol w="774000">
                  <a:extLst>
                    <a:ext uri="{9D8B030D-6E8A-4147-A177-3AD203B41FA5}">
                      <a16:colId xmlns:a16="http://schemas.microsoft.com/office/drawing/2014/main" val="2898838261"/>
                    </a:ext>
                  </a:extLst>
                </a:gridCol>
                <a:gridCol w="774000">
                  <a:extLst>
                    <a:ext uri="{9D8B030D-6E8A-4147-A177-3AD203B41FA5}">
                      <a16:colId xmlns:a16="http://schemas.microsoft.com/office/drawing/2014/main" val="4271999182"/>
                    </a:ext>
                  </a:extLst>
                </a:gridCol>
              </a:tblGrid>
              <a:tr h="41040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 분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누적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누적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35491676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380,986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1,012,965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397,914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1,121,318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09804044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매출원가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308,392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848,106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338,223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939,144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22868457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매출총이익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72,594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164,859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59,691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182,174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5971486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판관비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44,764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129,087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44,481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127,288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540924854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27,830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35,772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15,210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54,886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08354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기타손익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(378)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(197)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(6)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2,431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44867394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금융손익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12,290</a:t>
                      </a:r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(18,654)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(12,154)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(32,735)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7178496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세전이익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39,742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16,921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3,050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24,582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31549392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법인세비용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1,080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2,517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557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4,604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03294187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38,662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14,404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2,493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19,978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255330"/>
                  </a:ext>
                </a:extLst>
              </a:tr>
              <a:tr h="4081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주당이익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364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136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188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419964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511004"/>
              </p:ext>
            </p:extLst>
          </p:nvPr>
        </p:nvGraphicFramePr>
        <p:xfrm>
          <a:off x="323528" y="1491188"/>
          <a:ext cx="4101409" cy="489470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01674">
                  <a:extLst>
                    <a:ext uri="{9D8B030D-6E8A-4147-A177-3AD203B41FA5}">
                      <a16:colId xmlns:a16="http://schemas.microsoft.com/office/drawing/2014/main" val="1609237955"/>
                    </a:ext>
                  </a:extLst>
                </a:gridCol>
                <a:gridCol w="933245">
                  <a:extLst>
                    <a:ext uri="{9D8B030D-6E8A-4147-A177-3AD203B41FA5}">
                      <a16:colId xmlns:a16="http://schemas.microsoft.com/office/drawing/2014/main" val="4174583249"/>
                    </a:ext>
                  </a:extLst>
                </a:gridCol>
                <a:gridCol w="933245">
                  <a:extLst>
                    <a:ext uri="{9D8B030D-6E8A-4147-A177-3AD203B41FA5}">
                      <a16:colId xmlns:a16="http://schemas.microsoft.com/office/drawing/2014/main" val="2380013227"/>
                    </a:ext>
                  </a:extLst>
                </a:gridCol>
                <a:gridCol w="933245">
                  <a:extLst>
                    <a:ext uri="{9D8B030D-6E8A-4147-A177-3AD203B41FA5}">
                      <a16:colId xmlns:a16="http://schemas.microsoft.com/office/drawing/2014/main" val="2898838261"/>
                    </a:ext>
                  </a:extLst>
                </a:gridCol>
              </a:tblGrid>
              <a:tr h="37651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 분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35491676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유동자산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365,658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336,012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397,406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09804044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비유동자산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501,323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506,126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512,427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22868457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자산총계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866,981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842,138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909,833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5971486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유동부채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499,191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438,583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530,725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540924854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비유동부채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47,893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94,998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78,007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56808354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부채총계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547,084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533,581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608,732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867394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자본금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53,105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53,105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53,105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7178496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자본잉여금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256,294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256,294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256,294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31549392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기타자본구성요소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(35,320)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(35,326)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(35,338)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00206401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이익잉여금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45,087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33,678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26,233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03294187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비지배지분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732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806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807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4255330"/>
                  </a:ext>
                </a:extLst>
              </a:tr>
              <a:tr h="37651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319,897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308,557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301,101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3975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459542" y="1196752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927085" y="1186280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48470" y="985355"/>
            <a:ext cx="4320484" cy="28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u="sng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재무상태표</a:t>
            </a:r>
            <a:endParaRPr lang="en-US" altLang="ko-KR" sz="1400" b="1" u="sng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44004" y="980728"/>
            <a:ext cx="4310122" cy="28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손익계산서</a:t>
            </a:r>
            <a:endParaRPr lang="en-US" altLang="ko-KR" sz="1400" b="1" u="sng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6227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03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별도 재무제표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424773"/>
              </p:ext>
            </p:extLst>
          </p:nvPr>
        </p:nvGraphicFramePr>
        <p:xfrm>
          <a:off x="4788023" y="1475259"/>
          <a:ext cx="4032449" cy="490423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936105">
                  <a:extLst>
                    <a:ext uri="{9D8B030D-6E8A-4147-A177-3AD203B41FA5}">
                      <a16:colId xmlns:a16="http://schemas.microsoft.com/office/drawing/2014/main" val="1609237955"/>
                    </a:ext>
                  </a:extLst>
                </a:gridCol>
                <a:gridCol w="774086">
                  <a:extLst>
                    <a:ext uri="{9D8B030D-6E8A-4147-A177-3AD203B41FA5}">
                      <a16:colId xmlns:a16="http://schemas.microsoft.com/office/drawing/2014/main" val="4174583249"/>
                    </a:ext>
                  </a:extLst>
                </a:gridCol>
                <a:gridCol w="774086">
                  <a:extLst>
                    <a:ext uri="{9D8B030D-6E8A-4147-A177-3AD203B41FA5}">
                      <a16:colId xmlns:a16="http://schemas.microsoft.com/office/drawing/2014/main" val="2380013227"/>
                    </a:ext>
                  </a:extLst>
                </a:gridCol>
                <a:gridCol w="774086">
                  <a:extLst>
                    <a:ext uri="{9D8B030D-6E8A-4147-A177-3AD203B41FA5}">
                      <a16:colId xmlns:a16="http://schemas.microsoft.com/office/drawing/2014/main" val="2898838261"/>
                    </a:ext>
                  </a:extLst>
                </a:gridCol>
                <a:gridCol w="774086">
                  <a:extLst>
                    <a:ext uri="{9D8B030D-6E8A-4147-A177-3AD203B41FA5}">
                      <a16:colId xmlns:a16="http://schemas.microsoft.com/office/drawing/2014/main" val="4271999182"/>
                    </a:ext>
                  </a:extLst>
                </a:gridCol>
              </a:tblGrid>
              <a:tr h="40868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 분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누적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누적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35491676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매출액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367,077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972,207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384,211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1,081,487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09804044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매출원가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298,955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818,461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328,810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911,808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22868457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매출총이익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68,122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153,746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55,401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169,679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5971486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판관비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42,565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122,969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42,269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120,480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540924854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영업이익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25,557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30,777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13,132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49,199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808354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기타손익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166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2,573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44867394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금융손익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12,356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(18,602)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(12,111)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(32,493)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7178496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세전이익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37,942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12,341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1,018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19,279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31549392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법인세비용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1,012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2,530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519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4,380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03294187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당기순이익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36,930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9,811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499 </a:t>
                      </a:r>
                    </a:p>
                  </a:txBody>
                  <a:tcPr marL="0" marR="10800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14,899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255330"/>
                  </a:ext>
                </a:extLst>
              </a:tr>
              <a:tr h="408686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주당이익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348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92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140 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4199640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962380"/>
              </p:ext>
            </p:extLst>
          </p:nvPr>
        </p:nvGraphicFramePr>
        <p:xfrm>
          <a:off x="323529" y="1484785"/>
          <a:ext cx="4104455" cy="4914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02641">
                  <a:extLst>
                    <a:ext uri="{9D8B030D-6E8A-4147-A177-3AD203B41FA5}">
                      <a16:colId xmlns:a16="http://schemas.microsoft.com/office/drawing/2014/main" val="1609237955"/>
                    </a:ext>
                  </a:extLst>
                </a:gridCol>
                <a:gridCol w="933938">
                  <a:extLst>
                    <a:ext uri="{9D8B030D-6E8A-4147-A177-3AD203B41FA5}">
                      <a16:colId xmlns:a16="http://schemas.microsoft.com/office/drawing/2014/main" val="4174583249"/>
                    </a:ext>
                  </a:extLst>
                </a:gridCol>
                <a:gridCol w="933938">
                  <a:extLst>
                    <a:ext uri="{9D8B030D-6E8A-4147-A177-3AD203B41FA5}">
                      <a16:colId xmlns:a16="http://schemas.microsoft.com/office/drawing/2014/main" val="2380013227"/>
                    </a:ext>
                  </a:extLst>
                </a:gridCol>
                <a:gridCol w="933938">
                  <a:extLst>
                    <a:ext uri="{9D8B030D-6E8A-4147-A177-3AD203B41FA5}">
                      <a16:colId xmlns:a16="http://schemas.microsoft.com/office/drawing/2014/main" val="2898838261"/>
                    </a:ext>
                  </a:extLst>
                </a:gridCol>
              </a:tblGrid>
              <a:tr h="378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 분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Q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3549167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유동자산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343,664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321,545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378,971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0980404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비유동자산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497,135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500,698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504,692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2286845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자산총계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840,799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822,243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883,663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597148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유동부채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485,722</a:t>
                      </a:r>
                    </a:p>
                  </a:txBody>
                  <a:tcPr marL="0" marR="108000" marT="0" marB="0"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427,292</a:t>
                      </a:r>
                    </a:p>
                  </a:txBody>
                  <a:tcPr marL="0" marR="108000" marT="0" marB="0" anchor="ctr">
                    <a:lnL>
                      <a:noFill/>
                    </a:lnL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511,944</a:t>
                      </a:r>
                    </a:p>
                  </a:txBody>
                  <a:tcPr marL="0" marR="108000" marT="0" marB="0" anchor="ctr"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54092485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비유동부채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47,656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94,258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75,633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5680835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부채총계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533,378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521,550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587,577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86739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자본금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53,105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53,105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53,105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717849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자본잉여금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256,294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256,294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256,294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31549392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기타자본구성요소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(27,438)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(27,438)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(27,438)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00206401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이익잉여금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25,460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18,732</a:t>
                      </a:r>
                    </a:p>
                  </a:txBody>
                  <a:tcPr marL="0" marR="10800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14,125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0329418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307,421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300,693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296,086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255330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자본과부채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총계</a:t>
                      </a:r>
                    </a:p>
                  </a:txBody>
                  <a:tcPr marL="45720" marR="45720" anchor="ctr">
                    <a:lnL w="9525" cap="flat" cmpd="sng" algn="ctr">
                      <a:noFill/>
                      <a:prstDash val="soli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840,799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822,243</a:t>
                      </a:r>
                    </a:p>
                  </a:txBody>
                  <a:tcPr marL="0" marR="1080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883,663</a:t>
                      </a:r>
                    </a:p>
                  </a:txBody>
                  <a:tcPr marL="0" marR="108000" marT="0" marB="0" anchor="ctr">
                    <a:lnR w="9525" cap="flat" cmpd="sng" algn="ctr">
                      <a:noFill/>
                      <a:prstDash val="soli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3975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462589" y="1195791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927085" y="1196752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48470" y="985355"/>
            <a:ext cx="4320484" cy="28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u="sng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재무상태표</a:t>
            </a:r>
            <a:endParaRPr lang="en-US" altLang="ko-KR" sz="1400" b="1" u="sng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44004" y="980728"/>
            <a:ext cx="4310122" cy="289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손익계산서</a:t>
            </a:r>
            <a:endParaRPr lang="en-US" altLang="ko-KR" sz="1400" b="1" u="sng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8967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303440" cy="418058"/>
          </a:xfrm>
        </p:spPr>
        <p:txBody>
          <a:bodyPr>
            <a:noAutofit/>
          </a:bodyPr>
          <a:lstStyle/>
          <a:p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04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주요 재무비율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별도기준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531546" y="1139319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%)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89188" y="1032258"/>
            <a:ext cx="2605701" cy="375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안정성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유동비율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999092" y="1139317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%)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726383" y="1032258"/>
            <a:ext cx="2605701" cy="375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안정성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부채비율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855077" y="3803616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%)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708825" y="3673509"/>
            <a:ext cx="2605701" cy="375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성장성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매출액증가율</a:t>
            </a: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660232" y="188640"/>
            <a:ext cx="1872208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E0C9B512-6786-4076-9368-ED877865A8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953708"/>
              </p:ext>
            </p:extLst>
          </p:nvPr>
        </p:nvGraphicFramePr>
        <p:xfrm>
          <a:off x="467544" y="1481007"/>
          <a:ext cx="4029398" cy="2092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차트 23">
            <a:extLst>
              <a:ext uri="{FF2B5EF4-FFF2-40B4-BE49-F238E27FC236}">
                <a16:creationId xmlns:a16="http://schemas.microsoft.com/office/drawing/2014/main" id="{EDA751BB-E121-41BB-A528-C1E75FB893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0811440"/>
              </p:ext>
            </p:extLst>
          </p:nvPr>
        </p:nvGraphicFramePr>
        <p:xfrm>
          <a:off x="4788024" y="1494417"/>
          <a:ext cx="4029398" cy="2092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5" name="차트 24">
            <a:extLst>
              <a:ext uri="{FF2B5EF4-FFF2-40B4-BE49-F238E27FC236}">
                <a16:creationId xmlns:a16="http://schemas.microsoft.com/office/drawing/2014/main" id="{AD223CF5-1C66-4DBF-9F28-ED95D701C2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9794410"/>
              </p:ext>
            </p:extLst>
          </p:nvPr>
        </p:nvGraphicFramePr>
        <p:xfrm>
          <a:off x="4787181" y="4145304"/>
          <a:ext cx="4029398" cy="2092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6" name="직사각형 25">
            <a:extLst>
              <a:ext uri="{FF2B5EF4-FFF2-40B4-BE49-F238E27FC236}">
                <a16:creationId xmlns:a16="http://schemas.microsoft.com/office/drawing/2014/main" id="{E75C051D-0353-4B58-AAE7-72758F546231}"/>
              </a:ext>
            </a:extLst>
          </p:cNvPr>
          <p:cNvSpPr/>
          <p:nvPr/>
        </p:nvSpPr>
        <p:spPr>
          <a:xfrm>
            <a:off x="3663691" y="3790204"/>
            <a:ext cx="965395" cy="34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%)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E6C743E2-C15E-4D4A-9A73-A60AEAC8FEC4}"/>
              </a:ext>
            </a:extLst>
          </p:cNvPr>
          <p:cNvSpPr/>
          <p:nvPr/>
        </p:nvSpPr>
        <p:spPr>
          <a:xfrm>
            <a:off x="390982" y="3683145"/>
            <a:ext cx="2605701" cy="375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수익성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영업이익률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8" name="차트 27">
            <a:extLst>
              <a:ext uri="{FF2B5EF4-FFF2-40B4-BE49-F238E27FC236}">
                <a16:creationId xmlns:a16="http://schemas.microsoft.com/office/drawing/2014/main" id="{BA708FE5-0E80-42FB-AECD-43CD3F0738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562048"/>
              </p:ext>
            </p:extLst>
          </p:nvPr>
        </p:nvGraphicFramePr>
        <p:xfrm>
          <a:off x="452623" y="4145304"/>
          <a:ext cx="4029398" cy="2092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92237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TextBox 25"/>
          <p:cNvSpPr txBox="1"/>
          <p:nvPr/>
        </p:nvSpPr>
        <p:spPr>
          <a:xfrm>
            <a:off x="9526" y="1052736"/>
            <a:ext cx="913447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Above" fov="3000000">
                <a:rot lat="20999997" lon="0" rev="0"/>
              </a:camera>
              <a:lightRig rig="balanced" dir="t"/>
            </a:scene3d>
            <a:sp3d extrusionH="635000" prstMaterial="dkEdge">
              <a:bevelT w="38100" h="1270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defRPr/>
            </a:pPr>
            <a:r>
              <a:rPr lang="en-US" altLang="ko-KR" sz="8800" b="1" kern="0" dirty="0">
                <a:gradFill>
                  <a:gsLst>
                    <a:gs pos="0">
                      <a:sysClr val="window" lastClr="FFFFFF"/>
                    </a:gs>
                    <a:gs pos="50000">
                      <a:sysClr val="window" lastClr="FFFFFF">
                        <a:lumMod val="75000"/>
                      </a:sys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2700000" scaled="0"/>
                </a:gradFill>
                <a:effectLst>
                  <a:outerShdw blurRad="127000" dist="38100" dir="5400000" algn="t" rotWithShape="0">
                    <a:prstClr val="black">
                      <a:alpha val="8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ahoma" pitchFamily="34" charset="0"/>
                <a:cs typeface="Tahoma" pitchFamily="34" charset="0"/>
              </a:rPr>
              <a:t>Thank you</a:t>
            </a:r>
            <a:endParaRPr lang="ko-KR" altLang="en-US" sz="8800" b="1" kern="0" dirty="0">
              <a:gradFill>
                <a:gsLst>
                  <a:gs pos="0">
                    <a:sysClr val="window" lastClr="FFFFFF"/>
                  </a:gs>
                  <a:gs pos="50000">
                    <a:sysClr val="window" lastClr="FFFFFF">
                      <a:lumMod val="75000"/>
                    </a:sys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2700000" scaled="0"/>
              </a:gradFill>
              <a:effectLst>
                <a:outerShdw blurRad="127000" dist="38100" dir="5400000" algn="t" rotWithShape="0">
                  <a:prstClr val="black">
                    <a:alpha val="80000"/>
                  </a:prstClr>
                </a:outerShdw>
                <a:reflection blurRad="6350" stA="55000" endA="300" endPos="45500" dir="5400000" sy="-100000" algn="bl" rotWithShape="0"/>
              </a:effectLst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98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하림 R"/>
        <a:ea typeface="하림 R"/>
        <a:cs typeface=""/>
      </a:majorFont>
      <a:minorFont>
        <a:latin typeface="하림 R"/>
        <a:ea typeface="하림 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22271</TotalTime>
  <Words>2289</Words>
  <Application>Microsoft Office PowerPoint</Application>
  <PresentationFormat>화면 슬라이드 쇼(4:3)</PresentationFormat>
  <Paragraphs>881</Paragraphs>
  <Slides>21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0" baseType="lpstr">
      <vt:lpstr>Arial Unicode MS</vt:lpstr>
      <vt:lpstr>맑은 고딕</vt:lpstr>
      <vt:lpstr>하림 B</vt:lpstr>
      <vt:lpstr>하림 R</vt:lpstr>
      <vt:lpstr>Arial</vt:lpstr>
      <vt:lpstr>Tahoma</vt:lpstr>
      <vt:lpstr>Wingdings</vt:lpstr>
      <vt:lpstr>Wingdings 2</vt:lpstr>
      <vt:lpstr>Office 테마</vt:lpstr>
      <vt:lpstr>Investor Relations</vt:lpstr>
      <vt:lpstr>Disclaimer</vt:lpstr>
      <vt:lpstr>Contents</vt:lpstr>
      <vt:lpstr>Chapter01</vt:lpstr>
      <vt:lpstr>01 회사 소개</vt:lpstr>
      <vt:lpstr>02 사업 영역</vt:lpstr>
      <vt:lpstr>Chapter02</vt:lpstr>
      <vt:lpstr>01 친환경 동물복지 사육시스템</vt:lpstr>
      <vt:lpstr>02 스마트 팩토리와 동물복지 도계시스템</vt:lpstr>
      <vt:lpstr>03 차별화된 맛과 품질의 육가공제품</vt:lpstr>
      <vt:lpstr>Chapter03</vt:lpstr>
      <vt:lpstr>01 경영실적</vt:lpstr>
      <vt:lpstr>02 매출분석</vt:lpstr>
      <vt:lpstr>03 성장전략</vt:lpstr>
      <vt:lpstr>Chapter04</vt:lpstr>
      <vt:lpstr>01 시장현황</vt:lpstr>
      <vt:lpstr>01 시장현황</vt:lpstr>
      <vt:lpstr>02 연결 재무제표</vt:lpstr>
      <vt:lpstr>03 별도 재무제표</vt:lpstr>
      <vt:lpstr>04 주요 재무비율(별도기준)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.</dc:creator>
  <cp:lastModifiedBy>USER</cp:lastModifiedBy>
  <cp:revision>1185</cp:revision>
  <cp:lastPrinted>2024-11-27T06:33:53Z</cp:lastPrinted>
  <dcterms:created xsi:type="dcterms:W3CDTF">2013-07-24T08:10:23Z</dcterms:created>
  <dcterms:modified xsi:type="dcterms:W3CDTF">2024-11-27T06:39:59Z</dcterms:modified>
</cp:coreProperties>
</file>